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26" r:id="rId1"/>
  </p:sldMasterIdLst>
  <p:notesMasterIdLst>
    <p:notesMasterId r:id="rId24"/>
  </p:notesMasterIdLst>
  <p:sldIdLst>
    <p:sldId id="256" r:id="rId2"/>
    <p:sldId id="280" r:id="rId3"/>
    <p:sldId id="279" r:id="rId4"/>
    <p:sldId id="271" r:id="rId5"/>
    <p:sldId id="272" r:id="rId6"/>
    <p:sldId id="273" r:id="rId7"/>
    <p:sldId id="274" r:id="rId8"/>
    <p:sldId id="275" r:id="rId9"/>
    <p:sldId id="269" r:id="rId10"/>
    <p:sldId id="278" r:id="rId11"/>
    <p:sldId id="257" r:id="rId12"/>
    <p:sldId id="264" r:id="rId13"/>
    <p:sldId id="281" r:id="rId14"/>
    <p:sldId id="258" r:id="rId15"/>
    <p:sldId id="262" r:id="rId16"/>
    <p:sldId id="260" r:id="rId17"/>
    <p:sldId id="265" r:id="rId18"/>
    <p:sldId id="270" r:id="rId19"/>
    <p:sldId id="267" r:id="rId20"/>
    <p:sldId id="266" r:id="rId21"/>
    <p:sldId id="268" r:id="rId22"/>
    <p:sldId id="282" r:id="rId23"/>
  </p:sldIdLst>
  <p:sldSz cx="12192000" cy="6858000"/>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5666" autoAdjust="0"/>
  </p:normalViewPr>
  <p:slideViewPr>
    <p:cSldViewPr snapToGrid="0">
      <p:cViewPr varScale="1">
        <p:scale>
          <a:sx n="101" d="100"/>
          <a:sy n="101" d="100"/>
        </p:scale>
        <p:origin x="954" y="10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8" d="100"/>
          <a:sy n="88" d="100"/>
        </p:scale>
        <p:origin x="37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8135"/>
          </a:xfrm>
          <a:prstGeom prst="rect">
            <a:avLst/>
          </a:prstGeom>
        </p:spPr>
        <p:txBody>
          <a:bodyPr vert="horz" lIns="93177" tIns="46589" rIns="93177" bIns="46589" rtlCol="1"/>
          <a:lstStyle>
            <a:lvl1pPr algn="r">
              <a:defRPr sz="1200"/>
            </a:lvl1pPr>
          </a:lstStyle>
          <a:p>
            <a:endParaRPr lang="he-IL"/>
          </a:p>
        </p:txBody>
      </p:sp>
      <p:sp>
        <p:nvSpPr>
          <p:cNvPr id="3" name="Date Placeholder 2"/>
          <p:cNvSpPr>
            <a:spLocks noGrp="1"/>
          </p:cNvSpPr>
          <p:nvPr>
            <p:ph type="dt" idx="1"/>
          </p:nvPr>
        </p:nvSpPr>
        <p:spPr>
          <a:xfrm>
            <a:off x="1574" y="0"/>
            <a:ext cx="2945659" cy="498135"/>
          </a:xfrm>
          <a:prstGeom prst="rect">
            <a:avLst/>
          </a:prstGeom>
        </p:spPr>
        <p:txBody>
          <a:bodyPr vert="horz" lIns="93177" tIns="46589" rIns="93177" bIns="46589" rtlCol="1"/>
          <a:lstStyle>
            <a:lvl1pPr algn="l">
              <a:defRPr sz="1200"/>
            </a:lvl1pPr>
          </a:lstStyle>
          <a:p>
            <a:fld id="{137FC82F-2B8D-420B-B5CC-98AEA649882E}" type="datetimeFigureOut">
              <a:rPr lang="he-IL" smtClean="0"/>
              <a:t>ט"ז/אב/תשפ"א</a:t>
            </a:fld>
            <a:endParaRPr lang="he-IL"/>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1" anchor="ctr"/>
          <a:lstStyle/>
          <a:p>
            <a:endParaRPr lang="he-IL"/>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3177" tIns="46589" rIns="93177" bIns="46589"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52016" y="9430092"/>
            <a:ext cx="2945659" cy="498134"/>
          </a:xfrm>
          <a:prstGeom prst="rect">
            <a:avLst/>
          </a:prstGeom>
        </p:spPr>
        <p:txBody>
          <a:bodyPr vert="horz" lIns="93177" tIns="46589" rIns="93177" bIns="46589" rtlCol="1" anchor="b"/>
          <a:lstStyle>
            <a:lvl1pPr algn="r">
              <a:defRPr sz="1200"/>
            </a:lvl1pPr>
          </a:lstStyle>
          <a:p>
            <a:endParaRPr lang="he-IL"/>
          </a:p>
        </p:txBody>
      </p:sp>
      <p:sp>
        <p:nvSpPr>
          <p:cNvPr id="7" name="Slide Number Placeholder 6"/>
          <p:cNvSpPr>
            <a:spLocks noGrp="1"/>
          </p:cNvSpPr>
          <p:nvPr>
            <p:ph type="sldNum" sz="quarter" idx="5"/>
          </p:nvPr>
        </p:nvSpPr>
        <p:spPr>
          <a:xfrm>
            <a:off x="1574" y="9430092"/>
            <a:ext cx="2945659" cy="498134"/>
          </a:xfrm>
          <a:prstGeom prst="rect">
            <a:avLst/>
          </a:prstGeom>
        </p:spPr>
        <p:txBody>
          <a:bodyPr vert="horz" lIns="93177" tIns="46589" rIns="93177" bIns="46589" rtlCol="1" anchor="b"/>
          <a:lstStyle>
            <a:lvl1pPr algn="l">
              <a:defRPr sz="1200"/>
            </a:lvl1pPr>
          </a:lstStyle>
          <a:p>
            <a:fld id="{6FA4811C-2BE9-4C16-9FF7-C39D0B40C4F7}" type="slidenum">
              <a:rPr lang="he-IL" smtClean="0"/>
              <a:t>‹#›</a:t>
            </a:fld>
            <a:endParaRPr lang="he-IL"/>
          </a:p>
        </p:txBody>
      </p:sp>
    </p:spTree>
    <p:extLst>
      <p:ext uri="{BB962C8B-B14F-4D97-AF65-F5344CB8AC3E}">
        <p14:creationId xmlns:p14="http://schemas.microsoft.com/office/powerpoint/2010/main" val="1526281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ההצלחה</a:t>
            </a:r>
            <a:r>
              <a:rPr lang="he-IL" baseline="0" dirty="0" smtClean="0"/>
              <a:t> תתחיל דווקא מהנוער!</a:t>
            </a:r>
            <a:r>
              <a:rPr lang="en-US" baseline="0" dirty="0" smtClean="0"/>
              <a:t/>
            </a:r>
            <a:br>
              <a:rPr lang="en-US" baseline="0" dirty="0" smtClean="0"/>
            </a:b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1</a:t>
            </a:fld>
            <a:endParaRPr lang="he-IL"/>
          </a:p>
        </p:txBody>
      </p:sp>
    </p:spTree>
    <p:extLst>
      <p:ext uri="{BB962C8B-B14F-4D97-AF65-F5344CB8AC3E}">
        <p14:creationId xmlns:p14="http://schemas.microsoft.com/office/powerpoint/2010/main" val="2371122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אם אני לא שם אני לא קיים- רמה קיומית. </a:t>
            </a:r>
            <a:r>
              <a:rPr lang="he-IL" b="1" dirty="0" smtClean="0"/>
              <a:t>הוא באמת לא קיים.</a:t>
            </a:r>
          </a:p>
          <a:p>
            <a:r>
              <a:rPr lang="he-IL" dirty="0" smtClean="0"/>
              <a:t>ילד\נער</a:t>
            </a:r>
            <a:r>
              <a:rPr lang="he-IL" baseline="0" dirty="0" smtClean="0"/>
              <a:t> לא מרגיש שהוא יכול לא להיות חלק מהחברה, זה צורך קיומי בזמן בניית הזהות.</a:t>
            </a: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10</a:t>
            </a:fld>
            <a:endParaRPr lang="he-IL"/>
          </a:p>
        </p:txBody>
      </p:sp>
    </p:spTree>
    <p:extLst>
      <p:ext uri="{BB962C8B-B14F-4D97-AF65-F5344CB8AC3E}">
        <p14:creationId xmlns:p14="http://schemas.microsoft.com/office/powerpoint/2010/main" val="945838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התמכרות= אבדן שליטה... המוח שלך נלחם בך.</a:t>
            </a:r>
            <a:r>
              <a:rPr lang="en-US" dirty="0" smtClean="0"/>
              <a:t/>
            </a:r>
            <a:br>
              <a:rPr lang="en-US" dirty="0" smtClean="0"/>
            </a:br>
            <a:r>
              <a:rPr lang="en-US" dirty="0" smtClean="0"/>
              <a:t/>
            </a:r>
            <a:br>
              <a:rPr lang="en-US" dirty="0" smtClean="0"/>
            </a:br>
            <a:r>
              <a:rPr lang="he-IL" dirty="0" smtClean="0"/>
              <a:t>עלי - משחקי מחש</a:t>
            </a:r>
            <a:r>
              <a:rPr lang="he-IL" baseline="0" dirty="0" smtClean="0"/>
              <a:t>ב במקום טיולים</a:t>
            </a:r>
          </a:p>
          <a:p>
            <a:r>
              <a:rPr lang="he-IL" dirty="0"/>
              <a:t>הפורנוגרפיה פועלת על המוח כסם. במוח קיים מעגל הגמול. כאשר עושים משהו שנהנים ממנו כמו ספורט, מין, אכילה ועוד, המוח מפריש לתוך מעגל הגמול כימיקלים, כדוגמת דופמין, שגורמים להנאה. ההנאה גורמת לנו לחזור על הפעולה. אולם, אותם כימיקלים משתחררים גם כאשר עושים דברים פחות טובים כמו סמים או צפייה בפורנו. במצבים אלה, בהם הגירוי הוא מלאכותי, הכימיקלים האלה משתחררים ברמות לא נורמליות, מציפים את מעגל הגמול ומעצבים את המוח מחדש.</a:t>
            </a:r>
            <a:r>
              <a:rPr lang="he-IL" dirty="0" smtClean="0"/>
              <a:t> </a:t>
            </a:r>
          </a:p>
          <a:p>
            <a:endParaRPr lang="he-IL" dirty="0" smtClean="0"/>
          </a:p>
          <a:p>
            <a:r>
              <a:rPr lang="he-IL" dirty="0" smtClean="0"/>
              <a:t>פורנוגרפיה-</a:t>
            </a:r>
            <a:r>
              <a:rPr lang="he-IL" baseline="0" dirty="0" smtClean="0"/>
              <a:t> מפריש אותה כמות של סמים קשים...</a:t>
            </a:r>
            <a:r>
              <a:rPr lang="en-US" baseline="0" dirty="0" smtClean="0"/>
              <a:t/>
            </a:r>
            <a:br>
              <a:rPr lang="en-US" baseline="0" dirty="0" smtClean="0"/>
            </a:br>
            <a:endParaRPr lang="he-IL" dirty="0" smtClean="0"/>
          </a:p>
          <a:p>
            <a:pPr defTabSz="931774">
              <a:defRPr/>
            </a:pPr>
            <a:r>
              <a:rPr lang="he-IL" dirty="0"/>
              <a:t>למה? תעשיית הפורנו פונה אל הילדים באמצעות משחקי רשת, פרסומות, חלונות קופצים ועוד. הם עושים זאת מאותה סיבה שחברות הטבק פנו לבני נוער לפני שנים. אם הם מצליחים לייצר אצל הילד תלות מגיל צעיר, יש להם פוטנציאל ללקוח לכל החיים.</a:t>
            </a:r>
            <a:endParaRPr lang="he-IL" dirty="0" smtClean="0"/>
          </a:p>
          <a:p>
            <a:endParaRPr lang="en-US" dirty="0" smtClean="0"/>
          </a:p>
          <a:p>
            <a:r>
              <a:rPr lang="en-US" dirty="0" smtClean="0"/>
              <a:t/>
            </a:r>
            <a:br>
              <a:rPr lang="en-US" dirty="0" smtClean="0"/>
            </a:br>
            <a:r>
              <a:rPr lang="en-US" dirty="0" smtClean="0"/>
              <a:t/>
            </a:r>
            <a:br>
              <a:rPr lang="en-US" dirty="0" smtClean="0"/>
            </a:b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11</a:t>
            </a:fld>
            <a:endParaRPr lang="he-IL"/>
          </a:p>
        </p:txBody>
      </p:sp>
    </p:spTree>
    <p:extLst>
      <p:ext uri="{BB962C8B-B14F-4D97-AF65-F5344CB8AC3E}">
        <p14:creationId xmlns:p14="http://schemas.microsoft.com/office/powerpoint/2010/main" val="2287222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המוח אלסטי...</a:t>
            </a:r>
            <a:r>
              <a:rPr lang="en-US" baseline="0" dirty="0" smtClean="0"/>
              <a:t/>
            </a:r>
            <a:br>
              <a:rPr lang="en-US" baseline="0" dirty="0" smtClean="0"/>
            </a:b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12</a:t>
            </a:fld>
            <a:endParaRPr lang="he-IL"/>
          </a:p>
        </p:txBody>
      </p:sp>
    </p:spTree>
    <p:extLst>
      <p:ext uri="{BB962C8B-B14F-4D97-AF65-F5344CB8AC3E}">
        <p14:creationId xmlns:p14="http://schemas.microsoft.com/office/powerpoint/2010/main" val="2509194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יש לכם יכולת טכנית יותר גדולה...</a:t>
            </a: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13</a:t>
            </a:fld>
            <a:endParaRPr lang="he-IL"/>
          </a:p>
        </p:txBody>
      </p:sp>
    </p:spTree>
    <p:extLst>
      <p:ext uri="{BB962C8B-B14F-4D97-AF65-F5344CB8AC3E}">
        <p14:creationId xmlns:p14="http://schemas.microsoft.com/office/powerpoint/2010/main" val="2553383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כמו שתנועה צדה את העין... ככה כל רעש מעורר אצלנו</a:t>
            </a:r>
            <a:r>
              <a:rPr lang="he-IL" baseline="0" dirty="0" smtClean="0"/>
              <a:t> מנגנון קדום בראש </a:t>
            </a:r>
            <a:r>
              <a:rPr lang="he-IL" baseline="0" smtClean="0"/>
              <a:t>של הילחם או ברח...</a:t>
            </a: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14</a:t>
            </a:fld>
            <a:endParaRPr lang="he-IL"/>
          </a:p>
        </p:txBody>
      </p:sp>
    </p:spTree>
    <p:extLst>
      <p:ext uri="{BB962C8B-B14F-4D97-AF65-F5344CB8AC3E}">
        <p14:creationId xmlns:p14="http://schemas.microsoft.com/office/powerpoint/2010/main" val="166709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מונע הפרשת מלטונין- אחראי לשינה טובה ולמערכת</a:t>
            </a:r>
            <a:r>
              <a:rPr lang="he-IL" baseline="0" dirty="0" smtClean="0"/>
              <a:t> חיסונית (מקשרים עם סרטן)</a:t>
            </a:r>
            <a:r>
              <a:rPr lang="he-IL" dirty="0" smtClean="0"/>
              <a:t>.</a:t>
            </a:r>
          </a:p>
          <a:p>
            <a:r>
              <a:rPr lang="he-IL" dirty="0" smtClean="0"/>
              <a:t>מבחן עם פלאפון הפוך.</a:t>
            </a:r>
          </a:p>
          <a:p>
            <a:r>
              <a:rPr lang="he-IL" dirty="0" smtClean="0"/>
              <a:t>גם</a:t>
            </a:r>
            <a:r>
              <a:rPr lang="he-IL" baseline="0" dirty="0" smtClean="0"/>
              <a:t> לנו- פתאום אתה אומר- 3 שעות הייתי ב</a:t>
            </a:r>
            <a:r>
              <a:rPr lang="en-US" baseline="0" dirty="0" smtClean="0"/>
              <a:t>FACEBOOK</a:t>
            </a:r>
            <a:r>
              <a:rPr lang="he-IL" baseline="0" dirty="0" smtClean="0"/>
              <a:t> !</a:t>
            </a: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15</a:t>
            </a:fld>
            <a:endParaRPr lang="he-IL"/>
          </a:p>
        </p:txBody>
      </p:sp>
    </p:spTree>
    <p:extLst>
      <p:ext uri="{BB962C8B-B14F-4D97-AF65-F5344CB8AC3E}">
        <p14:creationId xmlns:p14="http://schemas.microsoft.com/office/powerpoint/2010/main" val="925893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16</a:t>
            </a:fld>
            <a:endParaRPr lang="he-IL"/>
          </a:p>
        </p:txBody>
      </p:sp>
    </p:spTree>
    <p:extLst>
      <p:ext uri="{BB962C8B-B14F-4D97-AF65-F5344CB8AC3E}">
        <p14:creationId xmlns:p14="http://schemas.microsoft.com/office/powerpoint/2010/main" val="3100409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17</a:t>
            </a:fld>
            <a:endParaRPr lang="he-IL"/>
          </a:p>
        </p:txBody>
      </p:sp>
    </p:spTree>
    <p:extLst>
      <p:ext uri="{BB962C8B-B14F-4D97-AF65-F5344CB8AC3E}">
        <p14:creationId xmlns:p14="http://schemas.microsoft.com/office/powerpoint/2010/main" val="1513647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18</a:t>
            </a:fld>
            <a:endParaRPr lang="he-IL"/>
          </a:p>
        </p:txBody>
      </p:sp>
    </p:spTree>
    <p:extLst>
      <p:ext uri="{BB962C8B-B14F-4D97-AF65-F5344CB8AC3E}">
        <p14:creationId xmlns:p14="http://schemas.microsoft.com/office/powerpoint/2010/main" val="1072949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19</a:t>
            </a:fld>
            <a:endParaRPr lang="he-IL"/>
          </a:p>
        </p:txBody>
      </p:sp>
    </p:spTree>
    <p:extLst>
      <p:ext uri="{BB962C8B-B14F-4D97-AF65-F5344CB8AC3E}">
        <p14:creationId xmlns:p14="http://schemas.microsoft.com/office/powerpoint/2010/main" val="181612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aseline="0" dirty="0" smtClean="0"/>
              <a:t>נעבור סיכום קצר של הפגיעות של המדיה + מעשי + כלים מותאמים להתמודדות.</a:t>
            </a:r>
            <a:r>
              <a:rPr lang="en-US" baseline="0" dirty="0" smtClean="0"/>
              <a:t/>
            </a:r>
            <a:br>
              <a:rPr lang="en-US" baseline="0" dirty="0" smtClean="0"/>
            </a:b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2</a:t>
            </a:fld>
            <a:endParaRPr lang="he-IL"/>
          </a:p>
        </p:txBody>
      </p:sp>
    </p:spTree>
    <p:extLst>
      <p:ext uri="{BB962C8B-B14F-4D97-AF65-F5344CB8AC3E}">
        <p14:creationId xmlns:p14="http://schemas.microsoft.com/office/powerpoint/2010/main" val="209852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r>
              <a:rPr lang="he-IL" baseline="0" dirty="0" smtClean="0"/>
              <a:t>מוקד לפגיעות ילדים ברשת האינטרנט- יכולים להסיר פוסט </a:t>
            </a:r>
            <a:r>
              <a:rPr lang="he-IL" baseline="0" dirty="0" err="1" smtClean="0"/>
              <a:t>מפייסבוק</a:t>
            </a:r>
            <a:r>
              <a:rPr lang="he-IL" baseline="0" dirty="0" smtClean="0"/>
              <a:t> למשל.. לחקור פדופיליה והטרדות.</a:t>
            </a: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20</a:t>
            </a:fld>
            <a:endParaRPr lang="he-IL"/>
          </a:p>
        </p:txBody>
      </p:sp>
    </p:spTree>
    <p:extLst>
      <p:ext uri="{BB962C8B-B14F-4D97-AF65-F5344CB8AC3E}">
        <p14:creationId xmlns:p14="http://schemas.microsoft.com/office/powerpoint/2010/main" val="3152599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יש לבני נוער יכולת טכנית יותר גדולה... ברגע שהם מבינים את עומק הבעיה הם יכולים</a:t>
            </a:r>
            <a:r>
              <a:rPr lang="he-IL" baseline="0" dirty="0" smtClean="0"/>
              <a:t> לטפל בה בצורה טובה יותר.</a:t>
            </a: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21</a:t>
            </a:fld>
            <a:endParaRPr lang="he-IL"/>
          </a:p>
        </p:txBody>
      </p:sp>
    </p:spTree>
    <p:extLst>
      <p:ext uri="{BB962C8B-B14F-4D97-AF65-F5344CB8AC3E}">
        <p14:creationId xmlns:p14="http://schemas.microsoft.com/office/powerpoint/2010/main" val="785598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22</a:t>
            </a:fld>
            <a:endParaRPr lang="he-IL"/>
          </a:p>
        </p:txBody>
      </p:sp>
    </p:spTree>
    <p:extLst>
      <p:ext uri="{BB962C8B-B14F-4D97-AF65-F5344CB8AC3E}">
        <p14:creationId xmlns:p14="http://schemas.microsoft.com/office/powerpoint/2010/main" val="285472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הטלאים הקטנים לא מודעים לזאבים... וזו עיקר הבעיה. </a:t>
            </a:r>
            <a:r>
              <a:rPr lang="he-IL" smtClean="0"/>
              <a:t>צדים אותנו!!!</a:t>
            </a:r>
            <a:endParaRPr lang="he-IL" dirty="0" smtClean="0"/>
          </a:p>
          <a:p>
            <a:r>
              <a:rPr lang="he-IL" baseline="0" dirty="0" smtClean="0"/>
              <a:t>הטכנולוגיה היא כלי נהדר- לא נגדה- רק להחזיר אותה להיות כלי שמשרת ולא פוגע</a:t>
            </a:r>
          </a:p>
          <a:p>
            <a:r>
              <a:rPr lang="he-IL" baseline="0" dirty="0" smtClean="0"/>
              <a:t>נעבור סיכום קצר של הפגיעות של המדיה + כלים מותאמים להתמודדות.</a:t>
            </a:r>
            <a:r>
              <a:rPr lang="en-US" baseline="0" dirty="0" smtClean="0"/>
              <a:t/>
            </a:r>
            <a:br>
              <a:rPr lang="en-US" baseline="0" dirty="0" smtClean="0"/>
            </a:b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3</a:t>
            </a:fld>
            <a:endParaRPr lang="he-IL"/>
          </a:p>
        </p:txBody>
      </p:sp>
    </p:spTree>
    <p:extLst>
      <p:ext uri="{BB962C8B-B14F-4D97-AF65-F5344CB8AC3E}">
        <p14:creationId xmlns:p14="http://schemas.microsoft.com/office/powerpoint/2010/main" val="400464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לדבר גם על</a:t>
            </a:r>
            <a:r>
              <a:rPr lang="he-IL" baseline="0" dirty="0" smtClean="0"/>
              <a:t> הסרט מסכי עשן- הדילמה החברתית..</a:t>
            </a:r>
          </a:p>
          <a:p>
            <a:r>
              <a:rPr lang="he-IL" baseline="0" dirty="0" smtClean="0"/>
              <a:t>סיפור מנער הורדת שירים- היה מקפיץ פרסומת ל </a:t>
            </a:r>
            <a:r>
              <a:rPr lang="en-US" baseline="0" dirty="0" smtClean="0"/>
              <a:t>EBAY</a:t>
            </a:r>
            <a:r>
              <a:rPr lang="he-IL" baseline="0" dirty="0" smtClean="0"/>
              <a:t> – פתאום היה מתחיל להקפיץ פורנוגרפיה</a:t>
            </a:r>
            <a:r>
              <a:rPr lang="en-US" baseline="0" dirty="0" smtClean="0"/>
              <a:t/>
            </a:r>
            <a:br>
              <a:rPr lang="en-US" baseline="0" dirty="0" smtClean="0"/>
            </a:br>
            <a:r>
              <a:rPr lang="he-IL" b="1" baseline="0" dirty="0" smtClean="0"/>
              <a:t>יש אפליקציות של שיחה אנונימית עם כל העולם... סוטים וזוועות!</a:t>
            </a:r>
          </a:p>
          <a:p>
            <a:r>
              <a:rPr lang="he-IL" baseline="0" dirty="0" smtClean="0"/>
              <a:t>יש אפליקציה של קבוצות שרואים את כל ההיסטוריה- קבוצות עם סרטוני רצח, פדופיליה, אונס קבוצתי.. כל הזוועות הכי גדולות</a:t>
            </a: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4</a:t>
            </a:fld>
            <a:endParaRPr lang="he-IL"/>
          </a:p>
        </p:txBody>
      </p:sp>
    </p:spTree>
    <p:extLst>
      <p:ext uri="{BB962C8B-B14F-4D97-AF65-F5344CB8AC3E}">
        <p14:creationId xmlns:p14="http://schemas.microsoft.com/office/powerpoint/2010/main" val="178475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מכשיר שמספק לי פנטזיות ואשליה עוצמתית בכל רגע. עבד חנפן שנותן לי רק מה שאני רוצה לשמוע ונעים לי או מרגש אותי.</a:t>
            </a:r>
          </a:p>
          <a:p>
            <a:r>
              <a:rPr lang="he-IL" dirty="0" smtClean="0"/>
              <a:t>רבתי עם</a:t>
            </a:r>
            <a:r>
              <a:rPr lang="he-IL" baseline="0" dirty="0" smtClean="0"/>
              <a:t> בן הזוג או ההורים? יש לי לאן לברוח. שיא הכיף בקליק.</a:t>
            </a:r>
          </a:p>
        </p:txBody>
      </p:sp>
      <p:sp>
        <p:nvSpPr>
          <p:cNvPr id="4" name="Slide Number Placeholder 3"/>
          <p:cNvSpPr>
            <a:spLocks noGrp="1"/>
          </p:cNvSpPr>
          <p:nvPr>
            <p:ph type="sldNum" sz="quarter" idx="10"/>
          </p:nvPr>
        </p:nvSpPr>
        <p:spPr/>
        <p:txBody>
          <a:bodyPr/>
          <a:lstStyle/>
          <a:p>
            <a:fld id="{6FA4811C-2BE9-4C16-9FF7-C39D0B40C4F7}" type="slidenum">
              <a:rPr lang="he-IL" smtClean="0"/>
              <a:t>5</a:t>
            </a:fld>
            <a:endParaRPr lang="he-IL"/>
          </a:p>
        </p:txBody>
      </p:sp>
    </p:spTree>
    <p:extLst>
      <p:ext uri="{BB962C8B-B14F-4D97-AF65-F5344CB8AC3E}">
        <p14:creationId xmlns:p14="http://schemas.microsoft.com/office/powerpoint/2010/main" val="347339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t>בלו </a:t>
            </a:r>
            <a:r>
              <a:rPr lang="he-IL" dirty="0" err="1" smtClean="0"/>
              <a:t>פרינט</a:t>
            </a:r>
            <a:r>
              <a:rPr lang="he-IL" dirty="0" smtClean="0"/>
              <a:t>- </a:t>
            </a:r>
            <a:r>
              <a:rPr lang="en-US" baseline="0" dirty="0" smtClean="0"/>
              <a:t>BLUE PRINT –</a:t>
            </a:r>
            <a:r>
              <a:rPr lang="he-IL" baseline="0" dirty="0" smtClean="0"/>
              <a:t> </a:t>
            </a:r>
            <a:r>
              <a:rPr lang="he-IL" dirty="0" smtClean="0"/>
              <a:t>מה אנחנו מצפים?</a:t>
            </a:r>
            <a:r>
              <a:rPr lang="he-IL" baseline="0" dirty="0" smtClean="0"/>
              <a:t> </a:t>
            </a:r>
            <a:r>
              <a:rPr lang="he-IL" baseline="0" dirty="0" err="1" smtClean="0"/>
              <a:t>הכל</a:t>
            </a:r>
            <a:r>
              <a:rPr lang="he-IL" baseline="0" dirty="0" smtClean="0"/>
              <a:t> מושלם אצל כולם.. למה רק לי קשה?</a:t>
            </a:r>
          </a:p>
          <a:p>
            <a:r>
              <a:rPr lang="he-IL" baseline="0" dirty="0" smtClean="0"/>
              <a:t>תוכנית וציפיות איך הדברים אמורים להיות.. הסרטים בכלל גורמים לנו לדמיין עולם אחר.. ואז אנחנו מתבאסים.</a:t>
            </a: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6</a:t>
            </a:fld>
            <a:endParaRPr lang="he-IL"/>
          </a:p>
        </p:txBody>
      </p:sp>
    </p:spTree>
    <p:extLst>
      <p:ext uri="{BB962C8B-B14F-4D97-AF65-F5344CB8AC3E}">
        <p14:creationId xmlns:p14="http://schemas.microsoft.com/office/powerpoint/2010/main" val="68046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כמה אדם יכול להכיל???</a:t>
            </a:r>
            <a:r>
              <a:rPr lang="he-IL" baseline="0" dirty="0" smtClean="0"/>
              <a:t> תוך כדי שמדברים </a:t>
            </a:r>
            <a:r>
              <a:rPr lang="he-IL" baseline="0" dirty="0" err="1" smtClean="0"/>
              <a:t>איתך</a:t>
            </a:r>
            <a:r>
              <a:rPr lang="he-IL" baseline="0" dirty="0" smtClean="0"/>
              <a:t> גם שולחים לך תזכורות..</a:t>
            </a:r>
            <a:r>
              <a:rPr lang="en-US" baseline="0" dirty="0" smtClean="0"/>
              <a:t/>
            </a:r>
            <a:br>
              <a:rPr lang="en-US" baseline="0" dirty="0" smtClean="0"/>
            </a:br>
            <a:r>
              <a:rPr lang="he-IL" baseline="0" dirty="0" smtClean="0"/>
              <a:t>חבר שלח איזה פוסט ואם לא תגיב הוא יתבאס, ואולי גם הוא לא יגיב לך – ואז אתה לא מקובל... ולא פופולרי...</a:t>
            </a:r>
          </a:p>
          <a:p>
            <a:r>
              <a:rPr lang="he-IL" baseline="0" dirty="0" smtClean="0"/>
              <a:t>הילדים מדברים תוך כדי שאני צריך להתכתב.. אתה נשבר.</a:t>
            </a: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7</a:t>
            </a:fld>
            <a:endParaRPr lang="he-IL"/>
          </a:p>
        </p:txBody>
      </p:sp>
    </p:spTree>
    <p:extLst>
      <p:ext uri="{BB962C8B-B14F-4D97-AF65-F5344CB8AC3E}">
        <p14:creationId xmlns:p14="http://schemas.microsoft.com/office/powerpoint/2010/main" val="197154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aseline="0" dirty="0" smtClean="0"/>
              <a:t>לא סתם הדור הזה חסר סבלנות- סיפוק </a:t>
            </a:r>
            <a:r>
              <a:rPr lang="he-IL" baseline="0" dirty="0" err="1" smtClean="0"/>
              <a:t>מיידי</a:t>
            </a:r>
            <a:r>
              <a:rPr lang="he-IL" baseline="0" dirty="0" smtClean="0"/>
              <a:t> בכל רגע.. כך בקלות עולם דמיוני.. אתה מלך </a:t>
            </a:r>
            <a:r>
              <a:rPr lang="he-IL" baseline="0" dirty="0" err="1" smtClean="0"/>
              <a:t>בשניה</a:t>
            </a:r>
            <a:r>
              <a:rPr lang="he-IL" baseline="0" dirty="0" smtClean="0"/>
              <a:t>. אשליות. </a:t>
            </a:r>
            <a:r>
              <a:rPr lang="en-US" baseline="0" dirty="0" smtClean="0"/>
              <a:t/>
            </a:r>
            <a:br>
              <a:rPr lang="en-US" baseline="0" dirty="0" smtClean="0"/>
            </a:br>
            <a:r>
              <a:rPr lang="he-IL" baseline="0" dirty="0" smtClean="0"/>
              <a:t>ושום דבר כבר לא מספיק...</a:t>
            </a:r>
            <a:endParaRPr lang="he-IL" dirty="0" smtClean="0"/>
          </a:p>
          <a:p>
            <a:r>
              <a:rPr lang="he-IL" dirty="0" smtClean="0"/>
              <a:t>ראו </a:t>
            </a:r>
            <a:r>
              <a:rPr lang="he-IL" dirty="0" err="1" smtClean="0"/>
              <a:t>הכל</a:t>
            </a:r>
            <a:r>
              <a:rPr lang="he-IL" dirty="0" smtClean="0"/>
              <a:t>.. מישהו</a:t>
            </a:r>
            <a:r>
              <a:rPr lang="he-IL" baseline="0" dirty="0" smtClean="0"/>
              <a:t> מת במירון, אונס קבוצתי.. רצח. </a:t>
            </a:r>
            <a:r>
              <a:rPr lang="he-IL" baseline="0" dirty="0" err="1" smtClean="0"/>
              <a:t>הכל</a:t>
            </a:r>
            <a:r>
              <a:rPr lang="he-IL" baseline="0" dirty="0" smtClean="0"/>
              <a:t> במרחק לחיצת כפתור.</a:t>
            </a: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8</a:t>
            </a:fld>
            <a:endParaRPr lang="he-IL"/>
          </a:p>
        </p:txBody>
      </p:sp>
    </p:spTree>
    <p:extLst>
      <p:ext uri="{BB962C8B-B14F-4D97-AF65-F5344CB8AC3E}">
        <p14:creationId xmlns:p14="http://schemas.microsoft.com/office/powerpoint/2010/main" val="176487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r>
              <a:rPr lang="en-US" baseline="0" dirty="0" smtClean="0"/>
              <a:t/>
            </a:r>
            <a:br>
              <a:rPr lang="en-US" baseline="0" dirty="0" smtClean="0"/>
            </a:br>
            <a:endParaRPr lang="he-IL" dirty="0"/>
          </a:p>
        </p:txBody>
      </p:sp>
      <p:sp>
        <p:nvSpPr>
          <p:cNvPr id="4" name="Slide Number Placeholder 3"/>
          <p:cNvSpPr>
            <a:spLocks noGrp="1"/>
          </p:cNvSpPr>
          <p:nvPr>
            <p:ph type="sldNum" sz="quarter" idx="10"/>
          </p:nvPr>
        </p:nvSpPr>
        <p:spPr/>
        <p:txBody>
          <a:bodyPr/>
          <a:lstStyle/>
          <a:p>
            <a:fld id="{6FA4811C-2BE9-4C16-9FF7-C39D0B40C4F7}" type="slidenum">
              <a:rPr lang="he-IL" smtClean="0"/>
              <a:t>9</a:t>
            </a:fld>
            <a:endParaRPr lang="he-IL"/>
          </a:p>
        </p:txBody>
      </p:sp>
    </p:spTree>
    <p:extLst>
      <p:ext uri="{BB962C8B-B14F-4D97-AF65-F5344CB8AC3E}">
        <p14:creationId xmlns:p14="http://schemas.microsoft.com/office/powerpoint/2010/main" val="210920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73E57B-FEA1-4729-B2E1-EBF314366DF7}" type="datetime8">
              <a:rPr lang="he-IL" smtClean="0"/>
              <a:t>25 יולי 21</a:t>
            </a:fld>
            <a:endParaRPr lang="he-IL"/>
          </a:p>
        </p:txBody>
      </p:sp>
      <p:sp>
        <p:nvSpPr>
          <p:cNvPr id="5" name="Footer Placeholder 4"/>
          <p:cNvSpPr>
            <a:spLocks noGrp="1"/>
          </p:cNvSpPr>
          <p:nvPr>
            <p:ph type="ftr" sz="quarter" idx="11"/>
          </p:nvPr>
        </p:nvSpPr>
        <p:spPr>
          <a:xfrm>
            <a:off x="5561012" y="6492875"/>
            <a:ext cx="5314644" cy="365125"/>
          </a:xfrm>
        </p:spPr>
        <p:txBody>
          <a:bodyPr/>
          <a:lstStyle>
            <a:lvl1pPr>
              <a:defRPr sz="1400" b="1"/>
            </a:lvl1pPr>
          </a:lstStyle>
          <a:p>
            <a:r>
              <a:rPr lang="he-IL" dirty="0" smtClean="0"/>
              <a:t>גלגל הצלה- מהפיכת הנוער. </a:t>
            </a:r>
            <a:r>
              <a:rPr lang="he-IL" dirty="0" err="1" smtClean="0"/>
              <a:t>מגינים</a:t>
            </a:r>
            <a:r>
              <a:rPr lang="he-IL" dirty="0" smtClean="0"/>
              <a:t> על האחים והאחיות שלנו!</a:t>
            </a:r>
            <a:endParaRPr lang="he-IL" dirty="0"/>
          </a:p>
        </p:txBody>
      </p:sp>
      <p:sp>
        <p:nvSpPr>
          <p:cNvPr id="6" name="Slide Number Placeholder 5"/>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22435210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90386-CC0A-4128-8A13-F54A20FDE08F}" type="datetime8">
              <a:rPr lang="he-IL" smtClean="0"/>
              <a:t>25 יולי 21</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377422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C5E33-DD6D-404D-B52A-091D28F47ECF}" type="datetime8">
              <a:rPr lang="he-IL" smtClean="0"/>
              <a:t>25 יולי 21</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910681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73CF1E-B360-47B7-B621-BE2873FD7952}" type="datetime8">
              <a:rPr lang="he-IL" smtClean="0"/>
              <a:t>25 יולי 21</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2321181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EDB50C-0A23-431F-B861-EED2AD8A16E2}" type="datetime8">
              <a:rPr lang="he-IL" smtClean="0"/>
              <a:t>25 יולי 21</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1765485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125223-4219-4E95-A2F1-A24832CFF40A}" type="datetime8">
              <a:rPr lang="he-IL" smtClean="0"/>
              <a:t>25 יולי 21</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1835390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ED75A-1F1E-4A9B-95E5-5A8FE32A0473}" type="datetime8">
              <a:rPr lang="he-IL" smtClean="0"/>
              <a:t>25 יולי 21</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3784255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DB9291-916B-44C3-851E-3B42D309E31C}" type="datetime8">
              <a:rPr lang="he-IL" smtClean="0"/>
              <a:t>25 יולי 21</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10394857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482C91-5EF1-48A9-9D01-94F8014BBCA8}" type="datetime8">
              <a:rPr lang="he-IL" smtClean="0"/>
              <a:t>25 יולי 21</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18479980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47545D-0B9A-4361-949B-368529BC1E5C}" type="datetime8">
              <a:rPr lang="he-IL" smtClean="0"/>
              <a:t>25 יולי 21</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951856" y="5867131"/>
            <a:ext cx="551167" cy="365125"/>
          </a:xfrm>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1804445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3D06F-D622-4526-A1D1-DF2891A78A6D}" type="datetime8">
              <a:rPr lang="he-IL" smtClean="0"/>
              <a:t>25 יולי 21</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417002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889B33-BD3F-4E56-BAA4-D39A15FECA3B}" type="datetime8">
              <a:rPr lang="he-IL" smtClean="0"/>
              <a:t>25 יולי 21</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361128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10B54D-823F-478D-925E-B5DD93965531}" type="datetime8">
              <a:rPr lang="he-IL" smtClean="0"/>
              <a:t>25 יולי 21</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4291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C3EA85-8705-45E2-975F-63148027708F}" type="datetime8">
              <a:rPr lang="he-IL" smtClean="0"/>
              <a:t>25 יולי 21</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415715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98BDA-C0F3-46F5-9A6E-E0875DDE19A4}" type="datetime8">
              <a:rPr lang="he-IL" smtClean="0"/>
              <a:t>25 יולי 21</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357072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0323E-C4AB-41BD-8413-8DD3B3C72832}" type="datetime8">
              <a:rPr lang="he-IL" smtClean="0"/>
              <a:t>25 יולי 21</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1112587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EBB9B2-5FF6-4DEB-8980-9B75934AF0DC}" type="datetime8">
              <a:rPr lang="he-IL" smtClean="0"/>
              <a:t>25 יולי 21</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1CFED25-79F6-46B9-85E7-89DDAC48458A}" type="slidenum">
              <a:rPr lang="he-IL" smtClean="0"/>
              <a:t>‹#›</a:t>
            </a:fld>
            <a:endParaRPr lang="he-IL"/>
          </a:p>
        </p:txBody>
      </p:sp>
    </p:spTree>
    <p:extLst>
      <p:ext uri="{BB962C8B-B14F-4D97-AF65-F5344CB8AC3E}">
        <p14:creationId xmlns:p14="http://schemas.microsoft.com/office/powerpoint/2010/main" val="59979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76000" t="-3000" b="64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61B239-C439-4801-936C-32D27FDA9166}" type="datetime8">
              <a:rPr lang="he-IL" smtClean="0"/>
              <a:t>25 יולי 21</a:t>
            </a:fld>
            <a:endParaRPr lang="he-IL"/>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1CFED25-79F6-46B9-85E7-89DDAC48458A}" type="slidenum">
              <a:rPr lang="he-IL" smtClean="0"/>
              <a:t>‹#›</a:t>
            </a:fld>
            <a:endParaRPr lang="he-IL"/>
          </a:p>
        </p:txBody>
      </p:sp>
    </p:spTree>
    <p:extLst>
      <p:ext uri="{BB962C8B-B14F-4D97-AF65-F5344CB8AC3E}">
        <p14:creationId xmlns:p14="http://schemas.microsoft.com/office/powerpoint/2010/main" val="219338766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iming>
    <p:tnLst>
      <p:par>
        <p:cTn id="1" dur="indefinite" restart="never" nodeType="tmRoot"/>
      </p:par>
    </p:tnLst>
  </p:timing>
  <p:hf hdr="0" ftr="0" dt="0"/>
  <p:txStyles>
    <p:titleStyle>
      <a:lvl1pPr algn="ctr" defTabSz="457200" rtl="1" eaLnBrk="1" latinLnBrk="0" hangingPunct="1">
        <a:spcBef>
          <a:spcPct val="0"/>
        </a:spcBef>
        <a:buNone/>
        <a:defRPr sz="4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hrome.google.com/webstore/detail/adblock-plus-free-ad-bloc/cfhdojbkjhnklbpkdaibdccddilifddb"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iristech.co/iris-mini/" TargetMode="External"/><Relationship Id="rId4" Type="http://schemas.openxmlformats.org/officeDocument/2006/relationships/hyperlink" Target="https://www.google.com/preferenc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iristech.co/iris-min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play.google.com/store/apps/details?id=com.burockgames.timeclocker&amp;hl=iw&amp;gl=US" TargetMode="External"/><Relationship Id="rId4" Type="http://schemas.openxmlformats.org/officeDocument/2006/relationships/hyperlink" Target="https://play.google.com/store/apps/details?id=com.goozix.antisocial_personal&amp;hl=iw&amp;gl=U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hrome.google.com/webstore/detail/adblock-plus-free-ad-bloc/cfhdojbkjhnklbpkdaibdccddilifddb"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support.google.com/websearch/answer/186669#zippy=%2C%D7%91-windows" TargetMode="External"/><Relationship Id="rId5" Type="http://schemas.openxmlformats.org/officeDocument/2006/relationships/hyperlink" Target="https://support.google.com/websearch/answer/510?co=GENIE.Platform%3DDesktop&amp;hl=en&amp;oco=0#zippy=%2Cphone-browser" TargetMode="External"/><Relationship Id="rId4" Type="http://schemas.openxmlformats.org/officeDocument/2006/relationships/hyperlink" Target="https://cutt.ly/sinu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mb.org.il/chazaki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families.google.com/intl/iw/familylink/" TargetMode="External"/><Relationship Id="rId4" Type="http://schemas.openxmlformats.org/officeDocument/2006/relationships/hyperlink" Target="https://www.netsparkmobile.com/he/#pri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youtu.be/kWPdoBKvhPQ"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6978" y="-1116443"/>
            <a:ext cx="4177838" cy="2716643"/>
          </a:xfrm>
        </p:spPr>
        <p:txBody>
          <a:bodyPr/>
          <a:lstStyle/>
          <a:p>
            <a:r>
              <a:rPr lang="he-IL" dirty="0" smtClean="0"/>
              <a:t>גלגל הצלה!</a:t>
            </a:r>
            <a:endParaRPr lang="he-IL" dirty="0"/>
          </a:p>
        </p:txBody>
      </p:sp>
      <p:sp>
        <p:nvSpPr>
          <p:cNvPr id="6" name="Slide Number Placeholder 5"/>
          <p:cNvSpPr>
            <a:spLocks noGrp="1"/>
          </p:cNvSpPr>
          <p:nvPr>
            <p:ph type="sldNum" sz="quarter" idx="12"/>
          </p:nvPr>
        </p:nvSpPr>
        <p:spPr/>
        <p:txBody>
          <a:bodyPr/>
          <a:lstStyle/>
          <a:p>
            <a:fld id="{E1CFED25-79F6-46B9-85E7-89DDAC48458A}" type="slidenum">
              <a:rPr lang="he-IL" smtClean="0"/>
              <a:t>1</a:t>
            </a:fld>
            <a:endParaRPr lang="he-IL" dirty="0"/>
          </a:p>
        </p:txBody>
      </p:sp>
      <p:sp>
        <p:nvSpPr>
          <p:cNvPr id="16" name="Footer Placeholder 4"/>
          <p:cNvSpPr>
            <a:spLocks noGrp="1"/>
          </p:cNvSpPr>
          <p:nvPr>
            <p:ph type="ftr" sz="quarter" idx="11"/>
          </p:nvPr>
        </p:nvSpPr>
        <p:spPr>
          <a:xfrm>
            <a:off x="5572278" y="6558439"/>
            <a:ext cx="5314644" cy="365125"/>
          </a:xfrm>
        </p:spPr>
        <p:txBody>
          <a:bodyPr/>
          <a:lstStyle>
            <a:lvl1pPr>
              <a:defRPr sz="1400" b="1"/>
            </a:lvl1pPr>
          </a:lstStyle>
          <a:p>
            <a:r>
              <a:rPr lang="he-IL" dirty="0" smtClean="0"/>
              <a:t>גלגל הצלה- מהפיכת הנוער. </a:t>
            </a:r>
            <a:r>
              <a:rPr lang="he-IL" dirty="0" err="1" smtClean="0"/>
              <a:t>מגינים</a:t>
            </a:r>
            <a:r>
              <a:rPr lang="he-IL" dirty="0" smtClean="0"/>
              <a:t> על האחים והאחיות שלנו!</a:t>
            </a:r>
            <a:endParaRPr lang="he-IL" dirty="0"/>
          </a:p>
        </p:txBody>
      </p:sp>
      <p:sp>
        <p:nvSpPr>
          <p:cNvPr id="4" name="Subtitle 3"/>
          <p:cNvSpPr>
            <a:spLocks noGrp="1"/>
          </p:cNvSpPr>
          <p:nvPr>
            <p:ph type="subTitle" idx="1"/>
          </p:nvPr>
        </p:nvSpPr>
        <p:spPr>
          <a:xfrm>
            <a:off x="4515378" y="2567516"/>
            <a:ext cx="6987645" cy="2004483"/>
          </a:xfrm>
        </p:spPr>
        <p:txBody>
          <a:bodyPr>
            <a:normAutofit/>
          </a:bodyPr>
          <a:lstStyle/>
          <a:p>
            <a:r>
              <a:rPr lang="he-IL" sz="3600" dirty="0" smtClean="0"/>
              <a:t>התמכרות לרשת-</a:t>
            </a:r>
            <a:r>
              <a:rPr lang="en-US" sz="3600" dirty="0" smtClean="0"/>
              <a:t/>
            </a:r>
            <a:br>
              <a:rPr lang="en-US" sz="3600" dirty="0" smtClean="0"/>
            </a:br>
            <a:r>
              <a:rPr lang="he-IL" sz="3600" dirty="0" smtClean="0"/>
              <a:t>זה </a:t>
            </a:r>
            <a:r>
              <a:rPr lang="he-IL" sz="3600" dirty="0"/>
              <a:t>לא משחק ילדים! </a:t>
            </a:r>
            <a:r>
              <a:rPr lang="en-US" sz="3600" dirty="0" smtClean="0"/>
              <a:t/>
            </a:r>
            <a:br>
              <a:rPr lang="en-US" sz="3600" dirty="0" smtClean="0"/>
            </a:br>
            <a:r>
              <a:rPr lang="he-IL" sz="3600" dirty="0" smtClean="0"/>
              <a:t>גלגל </a:t>
            </a:r>
            <a:r>
              <a:rPr lang="he-IL" sz="3600" dirty="0"/>
              <a:t>הצלה שומרים על האחים!</a:t>
            </a:r>
          </a:p>
        </p:txBody>
      </p:sp>
      <p:pic>
        <p:nvPicPr>
          <p:cNvPr id="5" name="Picture 4"/>
          <p:cNvPicPr>
            <a:picLocks noChangeAspect="1"/>
          </p:cNvPicPr>
          <p:nvPr/>
        </p:nvPicPr>
        <p:blipFill>
          <a:blip r:embed="rId3"/>
          <a:stretch>
            <a:fillRect/>
          </a:stretch>
        </p:blipFill>
        <p:spPr>
          <a:xfrm>
            <a:off x="0" y="-1"/>
            <a:ext cx="5572278" cy="6858000"/>
          </a:xfrm>
          <a:prstGeom prst="rect">
            <a:avLst/>
          </a:prstGeom>
        </p:spPr>
      </p:pic>
    </p:spTree>
    <p:extLst>
      <p:ext uri="{BB962C8B-B14F-4D97-AF65-F5344CB8AC3E}">
        <p14:creationId xmlns:p14="http://schemas.microsoft.com/office/powerpoint/2010/main" val="3012413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52925" y="424392"/>
            <a:ext cx="5045072" cy="1388534"/>
          </a:xfrm>
        </p:spPr>
        <p:txBody>
          <a:bodyPr>
            <a:normAutofit fontScale="85000" lnSpcReduction="20000"/>
          </a:bodyPr>
          <a:lstStyle/>
          <a:p>
            <a:r>
              <a:rPr lang="he-IL" sz="5400" dirty="0" smtClean="0">
                <a:solidFill>
                  <a:schemeClr val="accent6">
                    <a:lumMod val="50000"/>
                  </a:schemeClr>
                </a:solidFill>
              </a:rPr>
              <a:t>הנפגעים העיקריים: ילדים ונוער</a:t>
            </a:r>
          </a:p>
          <a:p>
            <a:endParaRPr lang="he-IL" sz="5400" dirty="0"/>
          </a:p>
        </p:txBody>
      </p:sp>
      <p:sp>
        <p:nvSpPr>
          <p:cNvPr id="6" name="Slide Number Placeholder 5"/>
          <p:cNvSpPr>
            <a:spLocks noGrp="1"/>
          </p:cNvSpPr>
          <p:nvPr>
            <p:ph type="sldNum" sz="quarter" idx="12"/>
          </p:nvPr>
        </p:nvSpPr>
        <p:spPr/>
        <p:txBody>
          <a:bodyPr/>
          <a:lstStyle/>
          <a:p>
            <a:fld id="{E1CFED25-79F6-46B9-85E7-89DDAC48458A}" type="slidenum">
              <a:rPr lang="he-IL" smtClean="0"/>
              <a:t>10</a:t>
            </a:fld>
            <a:endParaRPr lang="he-IL" dirty="0"/>
          </a:p>
        </p:txBody>
      </p:sp>
      <p:sp>
        <p:nvSpPr>
          <p:cNvPr id="5" name="Footer Placeholder 4"/>
          <p:cNvSpPr>
            <a:spLocks noGrp="1"/>
          </p:cNvSpPr>
          <p:nvPr>
            <p:ph type="ftr" sz="quarter" idx="11"/>
          </p:nvPr>
        </p:nvSpPr>
        <p:spPr>
          <a:xfrm>
            <a:off x="5561012" y="6492875"/>
            <a:ext cx="5314644" cy="365125"/>
          </a:xfrm>
        </p:spPr>
        <p:txBody>
          <a:bodyPr/>
          <a:lstStyle>
            <a:lvl1pPr>
              <a:defRPr sz="1400" b="1"/>
            </a:lvl1pPr>
          </a:lstStyle>
          <a:p>
            <a:r>
              <a:rPr lang="he-IL" dirty="0" smtClean="0"/>
              <a:t>גלגל הצלה- מהפיכת הנוער. </a:t>
            </a:r>
            <a:r>
              <a:rPr lang="he-IL" dirty="0" err="1" smtClean="0"/>
              <a:t>מגינים</a:t>
            </a:r>
            <a:r>
              <a:rPr lang="he-IL" dirty="0" smtClean="0"/>
              <a:t> על האחים והאחיות שלנו!</a:t>
            </a:r>
            <a:endParaRPr lang="he-IL" dirty="0"/>
          </a:p>
        </p:txBody>
      </p:sp>
      <p:sp>
        <p:nvSpPr>
          <p:cNvPr id="4" name="AutoShape 2" descr="Jump Off A Cliff With A Rope, Mountain, Sea, Nature, Stock Photo, Picture  And Royalty Free Image. Image 371877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Subtitle 2"/>
          <p:cNvSpPr txBox="1">
            <a:spLocks/>
          </p:cNvSpPr>
          <p:nvPr/>
        </p:nvSpPr>
        <p:spPr>
          <a:xfrm>
            <a:off x="5561011" y="2124075"/>
            <a:ext cx="6430963" cy="4368800"/>
          </a:xfrm>
          <a:prstGeom prst="rect">
            <a:avLst/>
          </a:prstGeom>
        </p:spPr>
        <p:txBody>
          <a:bodyPr vert="horz" lIns="91440" tIns="45720" rIns="91440" bIns="45720" rtlCol="0" anchor="t">
            <a:normAutofit/>
          </a:bodyPr>
          <a:lstStyle>
            <a:lvl1pPr marL="0" indent="0" algn="r" defTabSz="457200" rtl="1"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1"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1"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1"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marL="742950" indent="-742950">
              <a:buAutoNum type="arabicPeriod"/>
            </a:pPr>
            <a:r>
              <a:rPr lang="he-IL" sz="3600" dirty="0" smtClean="0"/>
              <a:t>חשיבות הדימוי העצמי</a:t>
            </a:r>
          </a:p>
          <a:p>
            <a:pPr marL="742950" indent="-742950">
              <a:buAutoNum type="arabicPeriod"/>
            </a:pPr>
            <a:r>
              <a:rPr lang="he-IL" sz="3600" dirty="0" smtClean="0"/>
              <a:t>סקרנות </a:t>
            </a:r>
          </a:p>
          <a:p>
            <a:pPr marL="742950" indent="-742950">
              <a:buAutoNum type="arabicPeriod"/>
            </a:pPr>
            <a:r>
              <a:rPr lang="he-IL" sz="3600" dirty="0" smtClean="0"/>
              <a:t>אומץ לקחת סיכונים</a:t>
            </a:r>
          </a:p>
          <a:p>
            <a:pPr marL="742950" indent="-742950">
              <a:buAutoNum type="arabicPeriod"/>
            </a:pPr>
            <a:r>
              <a:rPr lang="he-IL" sz="3600" dirty="0" smtClean="0"/>
              <a:t>מה אני מפספס?</a:t>
            </a:r>
          </a:p>
        </p:txBody>
      </p:sp>
    </p:spTree>
    <p:extLst>
      <p:ext uri="{BB962C8B-B14F-4D97-AF65-F5344CB8AC3E}">
        <p14:creationId xmlns:p14="http://schemas.microsoft.com/office/powerpoint/2010/main" val="2210163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771525"/>
            <a:ext cx="10018713" cy="1752599"/>
          </a:xfrm>
        </p:spPr>
        <p:txBody>
          <a:bodyPr>
            <a:normAutofit fontScale="90000"/>
          </a:bodyPr>
          <a:lstStyle/>
          <a:p>
            <a:r>
              <a:rPr lang="he-IL" dirty="0" smtClean="0"/>
              <a:t>מה זה התמכרות?</a:t>
            </a:r>
            <a:r>
              <a:rPr lang="en-US" dirty="0" smtClean="0"/>
              <a:t/>
            </a:r>
            <a:br>
              <a:rPr lang="en-US" dirty="0" smtClean="0"/>
            </a:br>
            <a:r>
              <a:rPr lang="he-IL" dirty="0" smtClean="0"/>
              <a:t>איך מגיעים לשם? (בטעות) </a:t>
            </a:r>
            <a:br>
              <a:rPr lang="he-IL" dirty="0" smtClean="0"/>
            </a:br>
            <a:r>
              <a:rPr lang="he-IL" dirty="0" smtClean="0"/>
              <a:t>למה עושים לנו את זה? (כסף...)</a:t>
            </a:r>
            <a:r>
              <a:rPr lang="en-US" dirty="0" smtClean="0"/>
              <a:t/>
            </a:r>
            <a:br>
              <a:rPr lang="en-US" dirty="0" smtClean="0"/>
            </a:br>
            <a:endParaRPr lang="he-IL" dirty="0"/>
          </a:p>
        </p:txBody>
      </p:sp>
      <p:pic>
        <p:nvPicPr>
          <p:cNvPr id="4" name="Content Placeholder 3" descr="גן המבוכה פאדווה אטליה"/>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84311" y="2857500"/>
            <a:ext cx="10018713" cy="3885044"/>
          </a:xfrm>
          <a:prstGeom prst="rect">
            <a:avLst/>
          </a:prstGeom>
          <a:noFill/>
          <a:ln>
            <a:noFill/>
          </a:ln>
        </p:spPr>
      </p:pic>
      <p:sp>
        <p:nvSpPr>
          <p:cNvPr id="5" name="Slide Number Placeholder 4"/>
          <p:cNvSpPr>
            <a:spLocks noGrp="1"/>
          </p:cNvSpPr>
          <p:nvPr>
            <p:ph type="sldNum" sz="quarter" idx="12"/>
          </p:nvPr>
        </p:nvSpPr>
        <p:spPr/>
        <p:txBody>
          <a:bodyPr/>
          <a:lstStyle/>
          <a:p>
            <a:fld id="{E1CFED25-79F6-46B9-85E7-89DDAC48458A}" type="slidenum">
              <a:rPr lang="he-IL" smtClean="0"/>
              <a:t>11</a:t>
            </a:fld>
            <a:endParaRPr lang="he-IL"/>
          </a:p>
        </p:txBody>
      </p:sp>
    </p:spTree>
    <p:extLst>
      <p:ext uri="{BB962C8B-B14F-4D97-AF65-F5344CB8AC3E}">
        <p14:creationId xmlns:p14="http://schemas.microsoft.com/office/powerpoint/2010/main" val="3793999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938" y="106218"/>
            <a:ext cx="7074687" cy="1152236"/>
          </a:xfrm>
        </p:spPr>
        <p:txBody>
          <a:bodyPr/>
          <a:lstStyle/>
          <a:p>
            <a:r>
              <a:rPr lang="he-IL" dirty="0" smtClean="0"/>
              <a:t>           איך מונעים מהתמכרות?</a:t>
            </a:r>
            <a:endParaRPr lang="he-IL" dirty="0"/>
          </a:p>
        </p:txBody>
      </p:sp>
      <p:sp>
        <p:nvSpPr>
          <p:cNvPr id="5" name="TextBox 4"/>
          <p:cNvSpPr txBox="1"/>
          <p:nvPr/>
        </p:nvSpPr>
        <p:spPr>
          <a:xfrm>
            <a:off x="1050139" y="2734252"/>
            <a:ext cx="10275086" cy="3416320"/>
          </a:xfrm>
          <a:prstGeom prst="rect">
            <a:avLst/>
          </a:prstGeom>
          <a:noFill/>
        </p:spPr>
        <p:txBody>
          <a:bodyPr wrap="square" rtlCol="1">
            <a:spAutoFit/>
          </a:bodyPr>
          <a:lstStyle/>
          <a:p>
            <a:pPr marL="514350" lvl="0" indent="-514350">
              <a:buFont typeface="+mj-lt"/>
              <a:buAutoNum type="arabicPeriod"/>
            </a:pPr>
            <a:r>
              <a:rPr lang="he-IL" sz="3600" b="1" dirty="0"/>
              <a:t>חיזוק קשרים חיוביים משפחתיים ובכלל.</a:t>
            </a:r>
            <a:endParaRPr lang="en-US" sz="3600" dirty="0"/>
          </a:p>
          <a:p>
            <a:pPr marL="514350" lvl="0" indent="-514350">
              <a:buFont typeface="+mj-lt"/>
              <a:buAutoNum type="arabicPeriod"/>
            </a:pPr>
            <a:r>
              <a:rPr lang="he-IL" sz="3600" b="1" dirty="0"/>
              <a:t>דימוי עצמי </a:t>
            </a:r>
            <a:r>
              <a:rPr lang="he-IL" sz="3600" b="1" dirty="0" smtClean="0"/>
              <a:t>חיובי- פרגנו לעצמכם.</a:t>
            </a:r>
            <a:endParaRPr lang="en-US" sz="3600" dirty="0"/>
          </a:p>
          <a:p>
            <a:pPr marL="514350" lvl="0" indent="-514350">
              <a:buFont typeface="+mj-lt"/>
              <a:buAutoNum type="arabicPeriod"/>
            </a:pPr>
            <a:r>
              <a:rPr lang="he-IL" sz="3600" b="1" dirty="0"/>
              <a:t>תוכן לחיים, </a:t>
            </a:r>
            <a:r>
              <a:rPr lang="he-IL" sz="3600" b="1" dirty="0" smtClean="0"/>
              <a:t>עשיה- </a:t>
            </a:r>
            <a:r>
              <a:rPr lang="he-IL" sz="3600" b="1" dirty="0"/>
              <a:t>סיבה לקום בבוקר. </a:t>
            </a:r>
            <a:endParaRPr lang="en-US" sz="3600" dirty="0"/>
          </a:p>
          <a:p>
            <a:pPr marL="514350" lvl="0" indent="-514350">
              <a:buFont typeface="+mj-lt"/>
              <a:buAutoNum type="arabicPeriod"/>
            </a:pPr>
            <a:r>
              <a:rPr lang="he-IL" sz="3600" b="1" dirty="0"/>
              <a:t>שינה סדירה. שינה טובה של 7 או 8 שעות.</a:t>
            </a:r>
            <a:endParaRPr lang="en-US" sz="3600" dirty="0"/>
          </a:p>
          <a:p>
            <a:pPr marL="514350" lvl="0" indent="-514350">
              <a:buFont typeface="+mj-lt"/>
              <a:buAutoNum type="arabicPeriod"/>
            </a:pPr>
            <a:r>
              <a:rPr lang="he-IL" sz="3600" b="1" dirty="0"/>
              <a:t>שינוי הרגלים בנוגע לסמרטפון והאינטרנט בכלל.</a:t>
            </a:r>
            <a:endParaRPr lang="en-US" sz="3600" dirty="0"/>
          </a:p>
          <a:p>
            <a:pPr lvl="0"/>
            <a:endParaRPr lang="en-US" sz="3600" dirty="0"/>
          </a:p>
        </p:txBody>
      </p:sp>
      <p:pic>
        <p:nvPicPr>
          <p:cNvPr id="6" name="Picture 5"/>
          <p:cNvPicPr>
            <a:picLocks noChangeAspect="1"/>
          </p:cNvPicPr>
          <p:nvPr/>
        </p:nvPicPr>
        <p:blipFill>
          <a:blip r:embed="rId3"/>
          <a:stretch>
            <a:fillRect/>
          </a:stretch>
        </p:blipFill>
        <p:spPr>
          <a:xfrm>
            <a:off x="1724025" y="381577"/>
            <a:ext cx="2247900" cy="2038350"/>
          </a:xfrm>
          <a:prstGeom prst="rect">
            <a:avLst/>
          </a:prstGeom>
        </p:spPr>
      </p:pic>
      <p:sp>
        <p:nvSpPr>
          <p:cNvPr id="7" name="Title 1"/>
          <p:cNvSpPr txBox="1">
            <a:spLocks/>
          </p:cNvSpPr>
          <p:nvPr/>
        </p:nvSpPr>
        <p:spPr>
          <a:xfrm>
            <a:off x="4402938" y="1020618"/>
            <a:ext cx="7074687" cy="1152236"/>
          </a:xfrm>
          <a:prstGeom prst="rect">
            <a:avLst/>
          </a:prstGeom>
          <a:effectLst/>
        </p:spPr>
        <p:txBody>
          <a:bodyPr vert="horz" lIns="91440" tIns="45720" rIns="91440" bIns="45720" rtlCol="0" anchor="ctr">
            <a:normAutofit/>
          </a:bodyPr>
          <a:lstStyle>
            <a:lvl1pPr algn="ctr" defTabSz="457200" rtl="1" eaLnBrk="1" latinLnBrk="0" hangingPunct="1">
              <a:spcBef>
                <a:spcPct val="0"/>
              </a:spcBef>
              <a:buNone/>
              <a:defRPr sz="4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sz="5400" dirty="0" smtClean="0">
                <a:solidFill>
                  <a:srgbClr val="0070C0"/>
                </a:solidFill>
              </a:rPr>
              <a:t>           משמעות!!!</a:t>
            </a:r>
            <a:endParaRPr lang="he-IL" sz="5400" dirty="0">
              <a:solidFill>
                <a:srgbClr val="0070C0"/>
              </a:solidFill>
            </a:endParaRPr>
          </a:p>
        </p:txBody>
      </p:sp>
    </p:spTree>
    <p:extLst>
      <p:ext uri="{BB962C8B-B14F-4D97-AF65-F5344CB8AC3E}">
        <p14:creationId xmlns:p14="http://schemas.microsoft.com/office/powerpoint/2010/main" val="2921412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00425" y="2316298"/>
            <a:ext cx="8169273" cy="3749539"/>
          </a:xfrm>
        </p:spPr>
        <p:txBody>
          <a:bodyPr>
            <a:normAutofit lnSpcReduction="10000"/>
          </a:bodyPr>
          <a:lstStyle/>
          <a:p>
            <a:pPr algn="ctr"/>
            <a:r>
              <a:rPr lang="he-IL" sz="4000" dirty="0" smtClean="0"/>
              <a:t>1. </a:t>
            </a:r>
            <a:r>
              <a:rPr lang="he-IL" sz="4000" b="1" u="sng" dirty="0" smtClean="0"/>
              <a:t>שיחה עם המשפחה</a:t>
            </a:r>
            <a:r>
              <a:rPr lang="he-IL" sz="4000" dirty="0" smtClean="0"/>
              <a:t>.</a:t>
            </a:r>
          </a:p>
          <a:p>
            <a:pPr algn="ctr"/>
            <a:r>
              <a:rPr lang="he-IL" sz="4000" dirty="0" smtClean="0"/>
              <a:t>2. חוסם פרסומות- </a:t>
            </a:r>
            <a:r>
              <a:rPr lang="en-US" sz="4000" dirty="0" smtClean="0">
                <a:hlinkClick r:id="rId3"/>
              </a:rPr>
              <a:t>ADBLOCK</a:t>
            </a:r>
            <a:endParaRPr lang="he-IL" sz="4000" dirty="0" smtClean="0"/>
          </a:p>
          <a:p>
            <a:pPr algn="ctr"/>
            <a:r>
              <a:rPr lang="he-IL" sz="4000" dirty="0" smtClean="0"/>
              <a:t>3. סינון תוכן </a:t>
            </a:r>
            <a:r>
              <a:rPr lang="he-IL" sz="4000" dirty="0" err="1" smtClean="0"/>
              <a:t>יוטיוב</a:t>
            </a:r>
            <a:endParaRPr lang="he-IL" sz="4000" dirty="0" smtClean="0"/>
          </a:p>
          <a:p>
            <a:pPr algn="ctr"/>
            <a:r>
              <a:rPr lang="he-IL" sz="4000" dirty="0" smtClean="0"/>
              <a:t>4. חיפוש בטוח </a:t>
            </a:r>
            <a:r>
              <a:rPr lang="he-IL" sz="4000" dirty="0" smtClean="0">
                <a:hlinkClick r:id="rId4"/>
              </a:rPr>
              <a:t>בגוגל</a:t>
            </a:r>
            <a:endParaRPr lang="he-IL" sz="4000" dirty="0" smtClean="0"/>
          </a:p>
          <a:p>
            <a:pPr algn="ctr"/>
            <a:r>
              <a:rPr lang="he-IL" sz="4000" dirty="0" smtClean="0"/>
              <a:t>5. מסנן אור כחול – </a:t>
            </a:r>
            <a:r>
              <a:rPr lang="en-US" sz="4000" dirty="0" smtClean="0">
                <a:hlinkClick r:id="rId5"/>
              </a:rPr>
              <a:t>IRIS</a:t>
            </a:r>
            <a:r>
              <a:rPr lang="en-US" sz="4000" dirty="0">
                <a:hlinkClick r:id="rId5"/>
              </a:rPr>
              <a:t> </a:t>
            </a:r>
            <a:r>
              <a:rPr lang="en-US" sz="4000" dirty="0" smtClean="0">
                <a:hlinkClick r:id="rId5"/>
              </a:rPr>
              <a:t>MINI</a:t>
            </a:r>
            <a:endParaRPr lang="he-IL" sz="2800" dirty="0"/>
          </a:p>
          <a:p>
            <a:endParaRPr lang="he-IL" sz="2800" dirty="0"/>
          </a:p>
        </p:txBody>
      </p:sp>
      <p:sp>
        <p:nvSpPr>
          <p:cNvPr id="6" name="Slide Number Placeholder 5"/>
          <p:cNvSpPr>
            <a:spLocks noGrp="1"/>
          </p:cNvSpPr>
          <p:nvPr>
            <p:ph type="sldNum" sz="quarter" idx="12"/>
          </p:nvPr>
        </p:nvSpPr>
        <p:spPr/>
        <p:txBody>
          <a:bodyPr/>
          <a:lstStyle/>
          <a:p>
            <a:fld id="{E1CFED25-79F6-46B9-85E7-89DDAC48458A}" type="slidenum">
              <a:rPr lang="he-IL" smtClean="0"/>
              <a:t>13</a:t>
            </a:fld>
            <a:endParaRPr lang="he-IL"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9493" y="466725"/>
            <a:ext cx="1944518" cy="1945490"/>
          </a:xfrm>
          <a:prstGeom prst="rect">
            <a:avLst/>
          </a:prstGeom>
        </p:spPr>
      </p:pic>
      <p:sp>
        <p:nvSpPr>
          <p:cNvPr id="7" name="Title 1"/>
          <p:cNvSpPr txBox="1">
            <a:spLocks/>
          </p:cNvSpPr>
          <p:nvPr/>
        </p:nvSpPr>
        <p:spPr>
          <a:xfrm>
            <a:off x="756700" y="731308"/>
            <a:ext cx="8574622" cy="1153391"/>
          </a:xfrm>
          <a:prstGeom prst="rect">
            <a:avLst/>
          </a:prstGeom>
          <a:effectLst/>
        </p:spPr>
        <p:txBody>
          <a:bodyPr vert="horz" lIns="91440" tIns="45720" rIns="91440" bIns="45720" rtlCol="0" anchor="b">
            <a:normAutofit/>
          </a:bodyPr>
          <a:lstStyle>
            <a:lvl1pPr algn="r" defTabSz="457200" rtl="1" eaLnBrk="1" latinLnBrk="0" hangingPunct="1">
              <a:spcBef>
                <a:spcPct val="0"/>
              </a:spcBef>
              <a:buNone/>
              <a:defRPr sz="6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dirty="0" smtClean="0"/>
              <a:t>החלק המעשי</a:t>
            </a:r>
            <a:endParaRPr lang="he-IL" dirty="0"/>
          </a:p>
        </p:txBody>
      </p:sp>
    </p:spTree>
    <p:extLst>
      <p:ext uri="{BB962C8B-B14F-4D97-AF65-F5344CB8AC3E}">
        <p14:creationId xmlns:p14="http://schemas.microsoft.com/office/powerpoint/2010/main" val="3740102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8491"/>
            <a:ext cx="10018713" cy="1152236"/>
          </a:xfrm>
        </p:spPr>
        <p:txBody>
          <a:bodyPr/>
          <a:lstStyle/>
          <a:p>
            <a:r>
              <a:rPr lang="he-IL" dirty="0" smtClean="0"/>
              <a:t>כלים להתמודדות- התמכרות</a:t>
            </a:r>
            <a:endParaRPr lang="he-IL" dirty="0"/>
          </a:p>
        </p:txBody>
      </p:sp>
      <p:sp>
        <p:nvSpPr>
          <p:cNvPr id="5" name="TextBox 4"/>
          <p:cNvSpPr txBox="1"/>
          <p:nvPr/>
        </p:nvSpPr>
        <p:spPr>
          <a:xfrm>
            <a:off x="2097889" y="1228221"/>
            <a:ext cx="7349675" cy="646331"/>
          </a:xfrm>
          <a:prstGeom prst="rect">
            <a:avLst/>
          </a:prstGeom>
          <a:noFill/>
        </p:spPr>
        <p:txBody>
          <a:bodyPr wrap="square" rtlCol="1">
            <a:spAutoFit/>
          </a:bodyPr>
          <a:lstStyle/>
          <a:p>
            <a:r>
              <a:rPr lang="he-IL" sz="3600" dirty="0" smtClean="0"/>
              <a:t>ביטול התראות- (הילחם או ברח)</a:t>
            </a:r>
            <a:endParaRPr lang="he-IL" sz="3600" dirty="0"/>
          </a:p>
        </p:txBody>
      </p:sp>
      <p:pic>
        <p:nvPicPr>
          <p:cNvPr id="1025" name="Picture 1" descr="הגדרות התראות במכשיר Andro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1907529"/>
            <a:ext cx="3286125" cy="40170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4"/>
          <a:stretch>
            <a:fillRect/>
          </a:stretch>
        </p:blipFill>
        <p:spPr>
          <a:xfrm>
            <a:off x="1995054" y="1902047"/>
            <a:ext cx="4177146" cy="4022504"/>
          </a:xfrm>
          <a:prstGeom prst="rect">
            <a:avLst/>
          </a:prstGeom>
        </p:spPr>
      </p:pic>
    </p:spTree>
    <p:extLst>
      <p:ext uri="{BB962C8B-B14F-4D97-AF65-F5344CB8AC3E}">
        <p14:creationId xmlns:p14="http://schemas.microsoft.com/office/powerpoint/2010/main" val="2344404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8491"/>
            <a:ext cx="10018713" cy="1152236"/>
          </a:xfrm>
        </p:spPr>
        <p:txBody>
          <a:bodyPr/>
          <a:lstStyle/>
          <a:p>
            <a:r>
              <a:rPr lang="he-IL" dirty="0" smtClean="0"/>
              <a:t>כלים להתמודדות- התמכרות</a:t>
            </a:r>
            <a:endParaRPr lang="he-IL" dirty="0"/>
          </a:p>
        </p:txBody>
      </p:sp>
      <p:sp>
        <p:nvSpPr>
          <p:cNvPr id="5" name="TextBox 4"/>
          <p:cNvSpPr txBox="1"/>
          <p:nvPr/>
        </p:nvSpPr>
        <p:spPr>
          <a:xfrm>
            <a:off x="2345539" y="1200727"/>
            <a:ext cx="7349675" cy="2862322"/>
          </a:xfrm>
          <a:prstGeom prst="rect">
            <a:avLst/>
          </a:prstGeom>
          <a:noFill/>
        </p:spPr>
        <p:txBody>
          <a:bodyPr wrap="square" rtlCol="1">
            <a:spAutoFit/>
          </a:bodyPr>
          <a:lstStyle/>
          <a:p>
            <a:pPr marL="571500" indent="-571500">
              <a:buFont typeface="Arial" panose="020B0604020202020204" pitchFamily="34" charset="0"/>
              <a:buChar char="•"/>
            </a:pPr>
            <a:r>
              <a:rPr lang="he-IL" sz="3600" dirty="0" smtClean="0"/>
              <a:t>סינון אור כחול- </a:t>
            </a:r>
            <a:r>
              <a:rPr lang="en-US" sz="3600" dirty="0" smtClean="0">
                <a:hlinkClick r:id="rId3"/>
              </a:rPr>
              <a:t>IRIS MINI</a:t>
            </a:r>
            <a:endParaRPr lang="he-IL" sz="3600" dirty="0" smtClean="0"/>
          </a:p>
          <a:p>
            <a:pPr marL="571500" indent="-571500">
              <a:buFont typeface="Arial" panose="020B0604020202020204" pitchFamily="34" charset="0"/>
              <a:buChar char="•"/>
            </a:pPr>
            <a:r>
              <a:rPr lang="he-IL" sz="3600" dirty="0" err="1" smtClean="0"/>
              <a:t>אייפון</a:t>
            </a:r>
            <a:r>
              <a:rPr lang="he-IL" sz="3600" dirty="0" smtClean="0"/>
              <a:t>- </a:t>
            </a:r>
            <a:r>
              <a:rPr lang="he-IL" sz="3600" dirty="0"/>
              <a:t>זמן מסך</a:t>
            </a:r>
            <a:endParaRPr lang="he-IL" sz="3600" dirty="0" smtClean="0"/>
          </a:p>
          <a:p>
            <a:pPr marL="571500" indent="-571500">
              <a:buFont typeface="Arial" panose="020B0604020202020204" pitchFamily="34" charset="0"/>
              <a:buChar char="•"/>
            </a:pPr>
            <a:r>
              <a:rPr lang="he-IL" sz="3600" dirty="0" smtClean="0"/>
              <a:t>אנדרואיד- </a:t>
            </a:r>
            <a:r>
              <a:rPr lang="en-US" sz="3600" dirty="0" err="1" smtClean="0">
                <a:hlinkClick r:id="rId4"/>
              </a:rPr>
              <a:t>AntiSocial</a:t>
            </a:r>
            <a:r>
              <a:rPr lang="he-IL" sz="3600" dirty="0" smtClean="0"/>
              <a:t> </a:t>
            </a:r>
            <a:r>
              <a:rPr lang="en-US" sz="3600" dirty="0" smtClean="0"/>
              <a:t/>
            </a:r>
            <a:br>
              <a:rPr lang="en-US" sz="3600" dirty="0" smtClean="0"/>
            </a:br>
            <a:r>
              <a:rPr lang="he-IL" sz="3600" dirty="0" smtClean="0"/>
              <a:t>או </a:t>
            </a:r>
            <a:r>
              <a:rPr lang="en-US" sz="3600" u="sng" dirty="0" err="1">
                <a:hlinkClick r:id="rId5"/>
              </a:rPr>
              <a:t>stayfree</a:t>
            </a:r>
            <a:endParaRPr lang="en-US" sz="3600" dirty="0" smtClean="0"/>
          </a:p>
          <a:p>
            <a:pPr marL="571500" indent="-571500">
              <a:buFont typeface="Arial" panose="020B0604020202020204" pitchFamily="34" charset="0"/>
              <a:buChar char="•"/>
            </a:pPr>
            <a:endParaRPr lang="he-IL" sz="3600" dirty="0"/>
          </a:p>
        </p:txBody>
      </p:sp>
      <p:pic>
        <p:nvPicPr>
          <p:cNvPr id="3" name="Picture 2"/>
          <p:cNvPicPr>
            <a:picLocks noChangeAspect="1"/>
          </p:cNvPicPr>
          <p:nvPr/>
        </p:nvPicPr>
        <p:blipFill>
          <a:blip r:embed="rId6"/>
          <a:stretch>
            <a:fillRect/>
          </a:stretch>
        </p:blipFill>
        <p:spPr>
          <a:xfrm>
            <a:off x="104775" y="867640"/>
            <a:ext cx="4086225" cy="5990359"/>
          </a:xfrm>
          <a:prstGeom prst="rect">
            <a:avLst/>
          </a:prstGeom>
        </p:spPr>
      </p:pic>
    </p:spTree>
    <p:extLst>
      <p:ext uri="{BB962C8B-B14F-4D97-AF65-F5344CB8AC3E}">
        <p14:creationId xmlns:p14="http://schemas.microsoft.com/office/powerpoint/2010/main" val="3807012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8491"/>
            <a:ext cx="10018713" cy="1152236"/>
          </a:xfrm>
        </p:spPr>
        <p:txBody>
          <a:bodyPr/>
          <a:lstStyle/>
          <a:p>
            <a:r>
              <a:rPr lang="he-IL" dirty="0" smtClean="0"/>
              <a:t>           כלים למניעה-פורנוגרפיה ואלימות</a:t>
            </a:r>
            <a:endParaRPr lang="he-IL" dirty="0"/>
          </a:p>
        </p:txBody>
      </p:sp>
      <p:sp>
        <p:nvSpPr>
          <p:cNvPr id="5" name="TextBox 4"/>
          <p:cNvSpPr txBox="1"/>
          <p:nvPr/>
        </p:nvSpPr>
        <p:spPr>
          <a:xfrm>
            <a:off x="1552575" y="1200727"/>
            <a:ext cx="8142639" cy="3970318"/>
          </a:xfrm>
          <a:prstGeom prst="rect">
            <a:avLst/>
          </a:prstGeom>
          <a:noFill/>
        </p:spPr>
        <p:txBody>
          <a:bodyPr wrap="square" rtlCol="1">
            <a:spAutoFit/>
          </a:bodyPr>
          <a:lstStyle/>
          <a:p>
            <a:pPr marL="571500" indent="-571500">
              <a:buFont typeface="Arial" panose="020B0604020202020204" pitchFamily="34" charset="0"/>
              <a:buChar char="•"/>
            </a:pPr>
            <a:r>
              <a:rPr lang="he-IL" sz="3600" dirty="0" smtClean="0"/>
              <a:t>חוסם פרסומות </a:t>
            </a:r>
            <a:r>
              <a:rPr lang="he-IL" sz="3600" dirty="0" smtClean="0">
                <a:hlinkClick r:id="rId3"/>
              </a:rPr>
              <a:t>במחשב</a:t>
            </a:r>
            <a:endParaRPr lang="he-IL" sz="3600" dirty="0" smtClean="0"/>
          </a:p>
          <a:p>
            <a:pPr marL="571500" indent="-571500">
              <a:buFont typeface="Arial" panose="020B0604020202020204" pitchFamily="34" charset="0"/>
              <a:buChar char="•"/>
            </a:pPr>
            <a:r>
              <a:rPr lang="he-IL" sz="3600" dirty="0" smtClean="0"/>
              <a:t>סינון תוכן </a:t>
            </a:r>
            <a:r>
              <a:rPr lang="he-IL" sz="3600" dirty="0" err="1" smtClean="0"/>
              <a:t>נטספרק</a:t>
            </a:r>
            <a:r>
              <a:rPr lang="he-IL" sz="3600" dirty="0" smtClean="0"/>
              <a:t> או של החברת סלולר- </a:t>
            </a:r>
            <a:r>
              <a:rPr lang="he-IL" sz="3600" dirty="0" smtClean="0">
                <a:hlinkClick r:id="rId4"/>
              </a:rPr>
              <a:t>בחינם</a:t>
            </a:r>
            <a:r>
              <a:rPr lang="he-IL" sz="3600" dirty="0" smtClean="0"/>
              <a:t>!</a:t>
            </a:r>
          </a:p>
          <a:p>
            <a:pPr marL="571500" indent="-571500">
              <a:buFont typeface="Arial" panose="020B0604020202020204" pitchFamily="34" charset="0"/>
              <a:buChar char="•"/>
            </a:pPr>
            <a:r>
              <a:rPr lang="he-IL" sz="3600" b="1" dirty="0" smtClean="0"/>
              <a:t>הפעלת סינון תוכן </a:t>
            </a:r>
            <a:r>
              <a:rPr lang="he-IL" sz="3600" b="1" dirty="0" err="1" smtClean="0"/>
              <a:t>ביוטיוב</a:t>
            </a:r>
            <a:r>
              <a:rPr lang="he-IL" sz="3600" b="1" dirty="0" smtClean="0"/>
              <a:t> </a:t>
            </a:r>
            <a:r>
              <a:rPr lang="he-IL" sz="3600" b="1" dirty="0" smtClean="0">
                <a:hlinkClick r:id="rId4"/>
              </a:rPr>
              <a:t>בכל מכשיר</a:t>
            </a:r>
            <a:endParaRPr lang="he-IL" sz="3600" b="1" dirty="0" smtClean="0"/>
          </a:p>
          <a:p>
            <a:pPr marL="571500" indent="-571500">
              <a:buFont typeface="Arial" panose="020B0604020202020204" pitchFamily="34" charset="0"/>
              <a:buChar char="•"/>
            </a:pPr>
            <a:r>
              <a:rPr lang="he-IL" sz="3600" b="1" dirty="0" smtClean="0"/>
              <a:t>הפעלת </a:t>
            </a:r>
            <a:r>
              <a:rPr lang="he-IL" sz="3600" b="1" dirty="0"/>
              <a:t>חיפוש בטוח </a:t>
            </a:r>
            <a:r>
              <a:rPr lang="he-IL" sz="3600" b="1" dirty="0">
                <a:hlinkClick r:id="rId5"/>
              </a:rPr>
              <a:t>בכל מכשיר</a:t>
            </a:r>
            <a:r>
              <a:rPr lang="he-IL" sz="3600" b="1" dirty="0"/>
              <a:t> + </a:t>
            </a:r>
            <a:r>
              <a:rPr lang="he-IL" sz="3600" b="1" dirty="0">
                <a:hlinkClick r:id="rId6"/>
              </a:rPr>
              <a:t>נעילה</a:t>
            </a:r>
            <a:endParaRPr lang="he-IL" sz="3600" b="1" dirty="0"/>
          </a:p>
          <a:p>
            <a:pPr marL="571500" indent="-571500">
              <a:buFont typeface="Arial" panose="020B0604020202020204" pitchFamily="34" charset="0"/>
              <a:buChar char="•"/>
            </a:pPr>
            <a:endParaRPr lang="he-IL" sz="3600" b="1" dirty="0" smtClean="0"/>
          </a:p>
          <a:p>
            <a:pPr marL="571500" indent="-571500">
              <a:buFont typeface="Arial" panose="020B0604020202020204" pitchFamily="34" charset="0"/>
              <a:buChar char="•"/>
            </a:pPr>
            <a:endParaRPr lang="he-IL" sz="3600" dirty="0"/>
          </a:p>
        </p:txBody>
      </p:sp>
    </p:spTree>
    <p:extLst>
      <p:ext uri="{BB962C8B-B14F-4D97-AF65-F5344CB8AC3E}">
        <p14:creationId xmlns:p14="http://schemas.microsoft.com/office/powerpoint/2010/main" val="3639440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8491"/>
            <a:ext cx="10018713" cy="1152236"/>
          </a:xfrm>
        </p:spPr>
        <p:txBody>
          <a:bodyPr/>
          <a:lstStyle/>
          <a:p>
            <a:r>
              <a:rPr lang="he-IL" dirty="0" smtClean="0"/>
              <a:t>           כלים למניעה-פורנוגרפיה ואלימות</a:t>
            </a:r>
            <a:endParaRPr lang="he-IL" dirty="0"/>
          </a:p>
        </p:txBody>
      </p:sp>
      <p:sp>
        <p:nvSpPr>
          <p:cNvPr id="5" name="TextBox 4"/>
          <p:cNvSpPr txBox="1"/>
          <p:nvPr/>
        </p:nvSpPr>
        <p:spPr>
          <a:xfrm>
            <a:off x="1552575" y="1200727"/>
            <a:ext cx="8142639" cy="3416320"/>
          </a:xfrm>
          <a:prstGeom prst="rect">
            <a:avLst/>
          </a:prstGeom>
          <a:noFill/>
        </p:spPr>
        <p:txBody>
          <a:bodyPr wrap="square" rtlCol="1">
            <a:spAutoFit/>
          </a:bodyPr>
          <a:lstStyle/>
          <a:p>
            <a:pPr marL="571500" indent="-571500">
              <a:buFont typeface="Arial" panose="020B0604020202020204" pitchFamily="34" charset="0"/>
              <a:buChar char="•"/>
            </a:pPr>
            <a:r>
              <a:rPr lang="he-IL" sz="3600" b="1" dirty="0" smtClean="0"/>
              <a:t>קבוצות </a:t>
            </a:r>
            <a:r>
              <a:rPr lang="he-IL" sz="3600" b="1" dirty="0" err="1"/>
              <a:t>הווץ</a:t>
            </a:r>
            <a:r>
              <a:rPr lang="he-IL" sz="3600" b="1" dirty="0"/>
              <a:t> אפ של </a:t>
            </a:r>
            <a:r>
              <a:rPr lang="he-IL" sz="3600" b="1" u="sng" dirty="0">
                <a:hlinkClick r:id="rId3"/>
              </a:rPr>
              <a:t>חזקים </a:t>
            </a:r>
            <a:r>
              <a:rPr lang="he-IL" sz="3600" b="1" u="sng" dirty="0" smtClean="0">
                <a:hlinkClick r:id="rId3"/>
              </a:rPr>
              <a:t>ברשת</a:t>
            </a:r>
            <a:endParaRPr lang="he-IL" sz="3600" b="1" u="sng" dirty="0" smtClean="0"/>
          </a:p>
          <a:p>
            <a:pPr marL="571500" indent="-571500">
              <a:buFont typeface="Arial" panose="020B0604020202020204" pitchFamily="34" charset="0"/>
              <a:buChar char="•"/>
            </a:pPr>
            <a:r>
              <a:rPr lang="he-IL" sz="3600" b="1" dirty="0" smtClean="0"/>
              <a:t>עשיית דברים חיוביים- הצלחה במטלות... (ממש מפריש דופמין במוח!)</a:t>
            </a:r>
          </a:p>
          <a:p>
            <a:pPr marL="571500" indent="-571500">
              <a:buFont typeface="Arial" panose="020B0604020202020204" pitchFamily="34" charset="0"/>
              <a:buChar char="•"/>
            </a:pPr>
            <a:r>
              <a:rPr lang="he-IL" sz="3600" b="1" dirty="0" smtClean="0">
                <a:hlinkClick r:id="rId4"/>
              </a:rPr>
              <a:t>נטספארק</a:t>
            </a:r>
            <a:endParaRPr lang="en-US" sz="3600" b="1" dirty="0" smtClean="0"/>
          </a:p>
          <a:p>
            <a:pPr marL="571500" indent="-571500">
              <a:buFont typeface="Arial" panose="020B0604020202020204" pitchFamily="34" charset="0"/>
              <a:buChar char="•"/>
            </a:pPr>
            <a:r>
              <a:rPr lang="en-US" sz="3600" b="1" dirty="0" smtClean="0">
                <a:hlinkClick r:id="rId5"/>
              </a:rPr>
              <a:t>Family Link</a:t>
            </a:r>
            <a:r>
              <a:rPr lang="he-IL" sz="3600" b="1" dirty="0" smtClean="0"/>
              <a:t> (</a:t>
            </a:r>
            <a:r>
              <a:rPr lang="en-US" sz="3600" b="1" dirty="0" smtClean="0"/>
              <a:t>GOOGLE</a:t>
            </a:r>
            <a:r>
              <a:rPr lang="he-IL" sz="3600" b="1" dirty="0" smtClean="0"/>
              <a:t>)</a:t>
            </a:r>
          </a:p>
          <a:p>
            <a:pPr marL="571500" indent="-571500">
              <a:buFont typeface="Arial" panose="020B0604020202020204" pitchFamily="34" charset="0"/>
              <a:buChar char="•"/>
            </a:pPr>
            <a:endParaRPr lang="he-IL" sz="3600" dirty="0"/>
          </a:p>
        </p:txBody>
      </p:sp>
    </p:spTree>
    <p:extLst>
      <p:ext uri="{BB962C8B-B14F-4D97-AF65-F5344CB8AC3E}">
        <p14:creationId xmlns:p14="http://schemas.microsoft.com/office/powerpoint/2010/main" val="3134925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8491"/>
            <a:ext cx="10018713" cy="1152236"/>
          </a:xfrm>
        </p:spPr>
        <p:txBody>
          <a:bodyPr/>
          <a:lstStyle/>
          <a:p>
            <a:r>
              <a:rPr lang="he-IL" dirty="0" smtClean="0"/>
              <a:t>           כלים למניעה-פורנוגרפיה ואלימות</a:t>
            </a:r>
            <a:endParaRPr lang="he-IL" dirty="0"/>
          </a:p>
        </p:txBody>
      </p:sp>
      <p:sp>
        <p:nvSpPr>
          <p:cNvPr id="5" name="TextBox 4"/>
          <p:cNvSpPr txBox="1"/>
          <p:nvPr/>
        </p:nvSpPr>
        <p:spPr>
          <a:xfrm>
            <a:off x="1552575" y="1200727"/>
            <a:ext cx="8142639" cy="2308324"/>
          </a:xfrm>
          <a:prstGeom prst="rect">
            <a:avLst/>
          </a:prstGeom>
          <a:noFill/>
        </p:spPr>
        <p:txBody>
          <a:bodyPr wrap="square" rtlCol="1">
            <a:spAutoFit/>
          </a:bodyPr>
          <a:lstStyle/>
          <a:p>
            <a:pPr marL="571500" indent="-571500">
              <a:buFont typeface="Arial" panose="020B0604020202020204" pitchFamily="34" charset="0"/>
              <a:buChar char="•"/>
            </a:pPr>
            <a:r>
              <a:rPr lang="en-US" sz="3600" b="1" dirty="0" err="1" smtClean="0"/>
              <a:t>WebChaver</a:t>
            </a:r>
            <a:endParaRPr lang="he-IL" sz="3600" b="1" dirty="0" smtClean="0"/>
          </a:p>
          <a:p>
            <a:pPr marL="571500" indent="-571500">
              <a:buFont typeface="Arial" panose="020B0604020202020204" pitchFamily="34" charset="0"/>
              <a:buChar char="•"/>
            </a:pPr>
            <a:r>
              <a:rPr lang="he-IL" sz="3600" dirty="0" smtClean="0"/>
              <a:t>הגבלת גיל </a:t>
            </a:r>
            <a:r>
              <a:rPr lang="en-US" sz="3600" dirty="0" smtClean="0"/>
              <a:t/>
            </a:r>
            <a:br>
              <a:rPr lang="en-US" sz="3600" dirty="0" smtClean="0"/>
            </a:br>
            <a:r>
              <a:rPr lang="he-IL" sz="3600" dirty="0" smtClean="0"/>
              <a:t>בחנות </a:t>
            </a:r>
            <a:r>
              <a:rPr lang="en-US" sz="3600" dirty="0" smtClean="0"/>
              <a:t/>
            </a:r>
            <a:br>
              <a:rPr lang="en-US" sz="3600" dirty="0" smtClean="0"/>
            </a:br>
            <a:r>
              <a:rPr lang="he-IL" sz="3600" dirty="0" smtClean="0"/>
              <a:t>אפליקציות</a:t>
            </a:r>
            <a:endParaRPr lang="he-IL" sz="3600" dirty="0"/>
          </a:p>
        </p:txBody>
      </p:sp>
      <p:pic>
        <p:nvPicPr>
          <p:cNvPr id="3" name="Picture 2"/>
          <p:cNvPicPr>
            <a:picLocks noChangeAspect="1"/>
          </p:cNvPicPr>
          <p:nvPr/>
        </p:nvPicPr>
        <p:blipFill>
          <a:blip r:embed="rId3"/>
          <a:stretch>
            <a:fillRect/>
          </a:stretch>
        </p:blipFill>
        <p:spPr>
          <a:xfrm>
            <a:off x="576262" y="1200727"/>
            <a:ext cx="5800725" cy="5638800"/>
          </a:xfrm>
          <a:prstGeom prst="rect">
            <a:avLst/>
          </a:prstGeom>
        </p:spPr>
      </p:pic>
    </p:spTree>
    <p:extLst>
      <p:ext uri="{BB962C8B-B14F-4D97-AF65-F5344CB8AC3E}">
        <p14:creationId xmlns:p14="http://schemas.microsoft.com/office/powerpoint/2010/main" val="691885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8491"/>
            <a:ext cx="10018713" cy="1152236"/>
          </a:xfrm>
        </p:spPr>
        <p:txBody>
          <a:bodyPr/>
          <a:lstStyle/>
          <a:p>
            <a:r>
              <a:rPr lang="he-IL" dirty="0" smtClean="0"/>
              <a:t>           כלים להתגברות על התמכרות</a:t>
            </a:r>
            <a:endParaRPr lang="he-IL" dirty="0"/>
          </a:p>
        </p:txBody>
      </p:sp>
      <p:sp>
        <p:nvSpPr>
          <p:cNvPr id="5" name="TextBox 4"/>
          <p:cNvSpPr txBox="1"/>
          <p:nvPr/>
        </p:nvSpPr>
        <p:spPr>
          <a:xfrm>
            <a:off x="1552575" y="1200727"/>
            <a:ext cx="8142639" cy="2862322"/>
          </a:xfrm>
          <a:prstGeom prst="rect">
            <a:avLst/>
          </a:prstGeom>
          <a:noFill/>
        </p:spPr>
        <p:txBody>
          <a:bodyPr wrap="square" rtlCol="1">
            <a:spAutoFit/>
          </a:bodyPr>
          <a:lstStyle/>
          <a:p>
            <a:pPr marL="571500" indent="-571500">
              <a:buFont typeface="Arial" panose="020B0604020202020204" pitchFamily="34" charset="0"/>
              <a:buChar char="•"/>
            </a:pPr>
            <a:r>
              <a:rPr lang="he-IL" sz="3600" b="1" dirty="0" smtClean="0"/>
              <a:t>לב חופשי- איתן זימן</a:t>
            </a:r>
          </a:p>
          <a:p>
            <a:pPr marL="571500" indent="-571500">
              <a:buFont typeface="Arial" panose="020B0604020202020204" pitchFamily="34" charset="0"/>
              <a:buChar char="•"/>
            </a:pPr>
            <a:r>
              <a:rPr lang="he-IL" sz="3600" b="1" dirty="0" err="1" smtClean="0"/>
              <a:t>הסטורי</a:t>
            </a:r>
            <a:r>
              <a:rPr lang="he-IL" sz="3600" b="1" dirty="0" smtClean="0"/>
              <a:t> שלי- לוקחים אחריות</a:t>
            </a:r>
          </a:p>
          <a:p>
            <a:pPr marL="571500" indent="-571500">
              <a:buFont typeface="Arial" panose="020B0604020202020204" pitchFamily="34" charset="0"/>
              <a:buChar char="•"/>
            </a:pPr>
            <a:r>
              <a:rPr lang="he-IL" sz="3600" b="1" dirty="0" smtClean="0"/>
              <a:t>החוברת </a:t>
            </a:r>
            <a:r>
              <a:rPr lang="he-IL" sz="3600" b="1" dirty="0"/>
              <a:t>לראות </a:t>
            </a:r>
            <a:r>
              <a:rPr lang="he-IL" sz="3600" b="1" dirty="0" smtClean="0"/>
              <a:t>טוב</a:t>
            </a:r>
          </a:p>
          <a:p>
            <a:pPr marL="571500" indent="-571500">
              <a:buFont typeface="Arial" panose="020B0604020202020204" pitchFamily="34" charset="0"/>
              <a:buChar char="•"/>
            </a:pPr>
            <a:endParaRPr lang="he-IL" sz="3600" b="1" dirty="0" smtClean="0"/>
          </a:p>
          <a:p>
            <a:pPr marL="571500" indent="-571500">
              <a:buFont typeface="Arial" panose="020B0604020202020204" pitchFamily="34" charset="0"/>
              <a:buChar char="•"/>
            </a:pPr>
            <a:endParaRPr lang="he-IL" sz="3600" dirty="0"/>
          </a:p>
        </p:txBody>
      </p:sp>
      <p:pic>
        <p:nvPicPr>
          <p:cNvPr id="4" name="Picture 3"/>
          <p:cNvPicPr>
            <a:picLocks noChangeAspect="1"/>
          </p:cNvPicPr>
          <p:nvPr/>
        </p:nvPicPr>
        <p:blipFill>
          <a:blip r:embed="rId3"/>
          <a:stretch>
            <a:fillRect/>
          </a:stretch>
        </p:blipFill>
        <p:spPr>
          <a:xfrm>
            <a:off x="9828165" y="2924175"/>
            <a:ext cx="2249535" cy="3195925"/>
          </a:xfrm>
          <a:prstGeom prst="rect">
            <a:avLst/>
          </a:prstGeom>
        </p:spPr>
      </p:pic>
    </p:spTree>
    <p:extLst>
      <p:ext uri="{BB962C8B-B14F-4D97-AF65-F5344CB8AC3E}">
        <p14:creationId xmlns:p14="http://schemas.microsoft.com/office/powerpoint/2010/main" val="745629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2425" y="-1116443"/>
            <a:ext cx="5092391" cy="2716643"/>
          </a:xfrm>
        </p:spPr>
        <p:txBody>
          <a:bodyPr/>
          <a:lstStyle/>
          <a:p>
            <a:r>
              <a:rPr lang="he-IL" dirty="0" smtClean="0"/>
              <a:t>שלבים בהרצאה:</a:t>
            </a:r>
            <a:endParaRPr lang="he-IL" dirty="0"/>
          </a:p>
        </p:txBody>
      </p:sp>
      <p:sp>
        <p:nvSpPr>
          <p:cNvPr id="6" name="Slide Number Placeholder 5"/>
          <p:cNvSpPr>
            <a:spLocks noGrp="1"/>
          </p:cNvSpPr>
          <p:nvPr>
            <p:ph type="sldNum" sz="quarter" idx="12"/>
          </p:nvPr>
        </p:nvSpPr>
        <p:spPr/>
        <p:txBody>
          <a:bodyPr/>
          <a:lstStyle/>
          <a:p>
            <a:fld id="{E1CFED25-79F6-46B9-85E7-89DDAC48458A}" type="slidenum">
              <a:rPr lang="he-IL" smtClean="0"/>
              <a:t>2</a:t>
            </a:fld>
            <a:endParaRPr lang="he-IL" dirty="0"/>
          </a:p>
        </p:txBody>
      </p:sp>
      <p:sp>
        <p:nvSpPr>
          <p:cNvPr id="16" name="Footer Placeholder 4"/>
          <p:cNvSpPr>
            <a:spLocks noGrp="1"/>
          </p:cNvSpPr>
          <p:nvPr>
            <p:ph type="ftr" sz="quarter" idx="11"/>
          </p:nvPr>
        </p:nvSpPr>
        <p:spPr>
          <a:xfrm>
            <a:off x="5572278" y="6558439"/>
            <a:ext cx="5314644" cy="365125"/>
          </a:xfrm>
        </p:spPr>
        <p:txBody>
          <a:bodyPr/>
          <a:lstStyle>
            <a:lvl1pPr>
              <a:defRPr sz="1400" b="1"/>
            </a:lvl1pPr>
          </a:lstStyle>
          <a:p>
            <a:r>
              <a:rPr lang="he-IL" dirty="0" smtClean="0"/>
              <a:t>גלגל הצלה- מהפיכת הנוער. </a:t>
            </a:r>
            <a:r>
              <a:rPr lang="he-IL" dirty="0" err="1" smtClean="0"/>
              <a:t>מגינים</a:t>
            </a:r>
            <a:r>
              <a:rPr lang="he-IL" dirty="0" smtClean="0"/>
              <a:t> על האחים והאחיות שלנו!</a:t>
            </a:r>
            <a:endParaRPr lang="he-IL" dirty="0"/>
          </a:p>
        </p:txBody>
      </p:sp>
      <p:sp>
        <p:nvSpPr>
          <p:cNvPr id="4" name="Subtitle 3"/>
          <p:cNvSpPr>
            <a:spLocks noGrp="1"/>
          </p:cNvSpPr>
          <p:nvPr>
            <p:ph type="subTitle" idx="1"/>
          </p:nvPr>
        </p:nvSpPr>
        <p:spPr>
          <a:xfrm>
            <a:off x="3190876" y="2567515"/>
            <a:ext cx="8312148" cy="3404659"/>
          </a:xfrm>
        </p:spPr>
        <p:txBody>
          <a:bodyPr>
            <a:normAutofit/>
          </a:bodyPr>
          <a:lstStyle/>
          <a:p>
            <a:pPr marL="742950" indent="-742950">
              <a:buAutoNum type="arabicPeriod"/>
            </a:pPr>
            <a:r>
              <a:rPr lang="he-IL" sz="4000" dirty="0" smtClean="0"/>
              <a:t>סיכום מהיר של הבעיות ברשת.</a:t>
            </a:r>
          </a:p>
          <a:p>
            <a:pPr marL="742950" indent="-742950">
              <a:buAutoNum type="arabicPeriod"/>
            </a:pPr>
            <a:r>
              <a:rPr lang="he-IL" sz="4000" dirty="0" smtClean="0"/>
              <a:t>מעשי- 4 צעדים מהירים וקלים להגנה.</a:t>
            </a:r>
          </a:p>
          <a:p>
            <a:pPr marL="742950" indent="-742950">
              <a:buAutoNum type="arabicPeriod"/>
            </a:pPr>
            <a:r>
              <a:rPr lang="he-IL" sz="4000" dirty="0" smtClean="0"/>
              <a:t>כלים טכנולוגיים מותאמים לבעיות.</a:t>
            </a:r>
          </a:p>
          <a:p>
            <a:pPr marL="742950" indent="-742950">
              <a:buAutoNum type="arabicPeriod"/>
            </a:pPr>
            <a:endParaRPr lang="he-IL" sz="4000" dirty="0"/>
          </a:p>
        </p:txBody>
      </p:sp>
    </p:spTree>
    <p:extLst>
      <p:ext uri="{BB962C8B-B14F-4D97-AF65-F5344CB8AC3E}">
        <p14:creationId xmlns:p14="http://schemas.microsoft.com/office/powerpoint/2010/main" val="15581167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8491"/>
            <a:ext cx="10018713" cy="1152236"/>
          </a:xfrm>
        </p:spPr>
        <p:txBody>
          <a:bodyPr/>
          <a:lstStyle/>
          <a:p>
            <a:r>
              <a:rPr lang="he-IL" dirty="0" smtClean="0"/>
              <a:t>           נפגענו ברשת</a:t>
            </a:r>
            <a:endParaRPr lang="he-IL" dirty="0"/>
          </a:p>
        </p:txBody>
      </p:sp>
      <p:sp>
        <p:nvSpPr>
          <p:cNvPr id="5" name="TextBox 4"/>
          <p:cNvSpPr txBox="1"/>
          <p:nvPr/>
        </p:nvSpPr>
        <p:spPr>
          <a:xfrm>
            <a:off x="1552575" y="1200727"/>
            <a:ext cx="8142639" cy="1754326"/>
          </a:xfrm>
          <a:prstGeom prst="rect">
            <a:avLst/>
          </a:prstGeom>
          <a:noFill/>
        </p:spPr>
        <p:txBody>
          <a:bodyPr wrap="square" rtlCol="1">
            <a:spAutoFit/>
          </a:bodyPr>
          <a:lstStyle/>
          <a:p>
            <a:pPr marL="571500" indent="-571500">
              <a:buFont typeface="Arial" panose="020B0604020202020204" pitchFamily="34" charset="0"/>
              <a:buChar char="•"/>
            </a:pPr>
            <a:r>
              <a:rPr lang="he-IL" sz="3600" b="1" dirty="0" smtClean="0"/>
              <a:t>מוקד 105</a:t>
            </a:r>
            <a:endParaRPr lang="he-IL" sz="3600" b="1" u="sng" dirty="0" smtClean="0"/>
          </a:p>
          <a:p>
            <a:pPr marL="571500" indent="-571500">
              <a:buFont typeface="Arial" panose="020B0604020202020204" pitchFamily="34" charset="0"/>
              <a:buChar char="•"/>
            </a:pPr>
            <a:endParaRPr lang="he-IL" sz="3600" b="1" dirty="0" smtClean="0"/>
          </a:p>
          <a:p>
            <a:pPr marL="571500" indent="-571500">
              <a:buFont typeface="Arial" panose="020B0604020202020204" pitchFamily="34" charset="0"/>
              <a:buChar char="•"/>
            </a:pPr>
            <a:endParaRPr lang="he-IL" sz="3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650" y="2219613"/>
            <a:ext cx="2228562" cy="2228562"/>
          </a:xfrm>
          <a:prstGeom prst="rect">
            <a:avLst/>
          </a:prstGeom>
        </p:spPr>
      </p:pic>
    </p:spTree>
    <p:extLst>
      <p:ext uri="{BB962C8B-B14F-4D97-AF65-F5344CB8AC3E}">
        <p14:creationId xmlns:p14="http://schemas.microsoft.com/office/powerpoint/2010/main" val="1224606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33950" y="2794135"/>
            <a:ext cx="6569074" cy="3768589"/>
          </a:xfrm>
        </p:spPr>
        <p:txBody>
          <a:bodyPr>
            <a:normAutofit lnSpcReduction="10000"/>
          </a:bodyPr>
          <a:lstStyle/>
          <a:p>
            <a:r>
              <a:rPr lang="he-IL" sz="2800" b="1" dirty="0" smtClean="0"/>
              <a:t>כל החומר עולה באינטרנט..</a:t>
            </a:r>
          </a:p>
          <a:p>
            <a:r>
              <a:rPr lang="he-IL" sz="2800" dirty="0" smtClean="0"/>
              <a:t>1. הגנה על הבית- התקנה ושיחה עם המשפחה.</a:t>
            </a:r>
          </a:p>
          <a:p>
            <a:r>
              <a:rPr lang="he-IL" sz="2800" dirty="0" smtClean="0"/>
              <a:t>2. העלאת מודעות וגיוס</a:t>
            </a:r>
            <a:r>
              <a:rPr lang="he-IL" sz="2800" dirty="0"/>
              <a:t> </a:t>
            </a:r>
            <a:r>
              <a:rPr lang="he-IL" sz="2800" dirty="0" smtClean="0"/>
              <a:t>על ידי יציאה לשטח.</a:t>
            </a:r>
          </a:p>
          <a:p>
            <a:r>
              <a:rPr lang="he-IL" sz="2800" dirty="0" smtClean="0"/>
              <a:t>3. אחראי טכנולוגי- עזרה בהתקנה וייעוץ.</a:t>
            </a:r>
          </a:p>
          <a:p>
            <a:r>
              <a:rPr lang="he-IL" sz="2800" dirty="0" smtClean="0"/>
              <a:t>4. העברת הרצאות וסדנאות.</a:t>
            </a:r>
          </a:p>
          <a:p>
            <a:r>
              <a:rPr lang="he-IL" sz="2800" dirty="0" smtClean="0"/>
              <a:t>5. תיאום הרצאות ושיתופי פעולה עם תנועות נוער וגופים.</a:t>
            </a:r>
            <a:endParaRPr lang="he-IL" sz="35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3884" y="2333625"/>
            <a:ext cx="1944518" cy="1945490"/>
          </a:xfrm>
          <a:prstGeom prst="rect">
            <a:avLst/>
          </a:prstGeom>
        </p:spPr>
      </p:pic>
      <p:sp>
        <p:nvSpPr>
          <p:cNvPr id="7" name="Title 1"/>
          <p:cNvSpPr txBox="1">
            <a:spLocks/>
          </p:cNvSpPr>
          <p:nvPr/>
        </p:nvSpPr>
        <p:spPr>
          <a:xfrm>
            <a:off x="756700" y="731308"/>
            <a:ext cx="8574622" cy="1153391"/>
          </a:xfrm>
          <a:prstGeom prst="rect">
            <a:avLst/>
          </a:prstGeom>
          <a:effectLst/>
        </p:spPr>
        <p:txBody>
          <a:bodyPr vert="horz" lIns="91440" tIns="45720" rIns="91440" bIns="45720" rtlCol="0" anchor="b">
            <a:normAutofit/>
          </a:bodyPr>
          <a:lstStyle>
            <a:lvl1pPr algn="r" defTabSz="457200" rtl="1" eaLnBrk="1" latinLnBrk="0" hangingPunct="1">
              <a:spcBef>
                <a:spcPct val="0"/>
              </a:spcBef>
              <a:buNone/>
              <a:defRPr sz="6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dirty="0" smtClean="0"/>
              <a:t>בואו נשנה את זה!</a:t>
            </a:r>
            <a:endParaRPr lang="he-IL" dirty="0"/>
          </a:p>
        </p:txBody>
      </p:sp>
      <p:sp>
        <p:nvSpPr>
          <p:cNvPr id="8" name="Title 1"/>
          <p:cNvSpPr txBox="1">
            <a:spLocks/>
          </p:cNvSpPr>
          <p:nvPr/>
        </p:nvSpPr>
        <p:spPr>
          <a:xfrm>
            <a:off x="756700" y="1335890"/>
            <a:ext cx="8574622" cy="1153391"/>
          </a:xfrm>
          <a:prstGeom prst="rect">
            <a:avLst/>
          </a:prstGeom>
          <a:effectLst/>
        </p:spPr>
        <p:txBody>
          <a:bodyPr vert="horz" lIns="91440" tIns="45720" rIns="91440" bIns="45720" rtlCol="0" anchor="b">
            <a:normAutofit/>
          </a:bodyPr>
          <a:lstStyle>
            <a:lvl1pPr algn="r" defTabSz="457200" rtl="1" eaLnBrk="1" latinLnBrk="0" hangingPunct="1">
              <a:spcBef>
                <a:spcPct val="0"/>
              </a:spcBef>
              <a:buNone/>
              <a:defRPr sz="6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sz="4000" dirty="0" smtClean="0"/>
              <a:t>גלגל הצלה- משימות:</a:t>
            </a:r>
            <a:endParaRPr lang="he-IL" sz="4000" dirty="0"/>
          </a:p>
        </p:txBody>
      </p:sp>
    </p:spTree>
    <p:extLst>
      <p:ext uri="{BB962C8B-B14F-4D97-AF65-F5344CB8AC3E}">
        <p14:creationId xmlns:p14="http://schemas.microsoft.com/office/powerpoint/2010/main" val="4082982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67324" y="2794136"/>
            <a:ext cx="6235699" cy="3339964"/>
          </a:xfrm>
        </p:spPr>
        <p:txBody>
          <a:bodyPr>
            <a:normAutofit/>
          </a:bodyPr>
          <a:lstStyle/>
          <a:p>
            <a:r>
              <a:rPr lang="he-IL" sz="2800" b="1" dirty="0" smtClean="0"/>
              <a:t>הפגנה והעברת חוקים, תקציבים</a:t>
            </a:r>
            <a:r>
              <a:rPr lang="he-IL" sz="2800" b="1" dirty="0"/>
              <a:t> </a:t>
            </a:r>
            <a:r>
              <a:rPr lang="he-IL" sz="2800" b="1" dirty="0" smtClean="0"/>
              <a:t>לפתרון הבעיה.</a:t>
            </a:r>
            <a:r>
              <a:rPr lang="en-US" sz="2800" dirty="0" smtClean="0"/>
              <a:t/>
            </a:r>
            <a:br>
              <a:rPr lang="en-US" sz="2800" dirty="0" smtClean="0"/>
            </a:br>
            <a:r>
              <a:rPr lang="en-US" sz="2800" dirty="0" smtClean="0"/>
              <a:t/>
            </a:r>
            <a:br>
              <a:rPr lang="en-US" sz="2800" dirty="0" smtClean="0"/>
            </a:br>
            <a:r>
              <a:rPr lang="he-IL" sz="3500" b="1" dirty="0" smtClean="0"/>
              <a:t>חפשו </a:t>
            </a:r>
            <a:r>
              <a:rPr lang="en-US" sz="3500" b="1" smtClean="0"/>
              <a:t/>
            </a:r>
            <a:br>
              <a:rPr lang="en-US" sz="3500" b="1" smtClean="0"/>
            </a:br>
            <a:r>
              <a:rPr lang="he-IL" sz="3500" b="1" smtClean="0"/>
              <a:t>"</a:t>
            </a:r>
            <a:r>
              <a:rPr lang="he-IL" sz="3500" b="1" dirty="0" smtClean="0"/>
              <a:t>גלגל הצלה מהפכת הנוער" בגוגל.</a:t>
            </a:r>
            <a:endParaRPr lang="he-IL" sz="35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3884" y="2333625"/>
            <a:ext cx="1944518" cy="1945490"/>
          </a:xfrm>
          <a:prstGeom prst="rect">
            <a:avLst/>
          </a:prstGeom>
        </p:spPr>
      </p:pic>
      <p:sp>
        <p:nvSpPr>
          <p:cNvPr id="7" name="Title 1"/>
          <p:cNvSpPr txBox="1">
            <a:spLocks/>
          </p:cNvSpPr>
          <p:nvPr/>
        </p:nvSpPr>
        <p:spPr>
          <a:xfrm>
            <a:off x="756700" y="731308"/>
            <a:ext cx="8574622" cy="1153391"/>
          </a:xfrm>
          <a:prstGeom prst="rect">
            <a:avLst/>
          </a:prstGeom>
          <a:effectLst/>
        </p:spPr>
        <p:txBody>
          <a:bodyPr vert="horz" lIns="91440" tIns="45720" rIns="91440" bIns="45720" rtlCol="0" anchor="b">
            <a:normAutofit/>
          </a:bodyPr>
          <a:lstStyle>
            <a:lvl1pPr algn="r" defTabSz="457200" rtl="1" eaLnBrk="1" latinLnBrk="0" hangingPunct="1">
              <a:spcBef>
                <a:spcPct val="0"/>
              </a:spcBef>
              <a:buNone/>
              <a:defRPr sz="6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dirty="0" smtClean="0"/>
              <a:t>גלגל הצלה לאחים!</a:t>
            </a:r>
            <a:endParaRPr lang="he-IL" dirty="0"/>
          </a:p>
        </p:txBody>
      </p:sp>
      <p:sp>
        <p:nvSpPr>
          <p:cNvPr id="8" name="Title 1"/>
          <p:cNvSpPr txBox="1">
            <a:spLocks/>
          </p:cNvSpPr>
          <p:nvPr/>
        </p:nvSpPr>
        <p:spPr>
          <a:xfrm>
            <a:off x="756700" y="1335890"/>
            <a:ext cx="8574622" cy="1153391"/>
          </a:xfrm>
          <a:prstGeom prst="rect">
            <a:avLst/>
          </a:prstGeom>
          <a:effectLst/>
        </p:spPr>
        <p:txBody>
          <a:bodyPr vert="horz" lIns="91440" tIns="45720" rIns="91440" bIns="45720" rtlCol="0" anchor="b">
            <a:normAutofit/>
          </a:bodyPr>
          <a:lstStyle>
            <a:lvl1pPr algn="r" defTabSz="457200" rtl="1" eaLnBrk="1" latinLnBrk="0" hangingPunct="1">
              <a:spcBef>
                <a:spcPct val="0"/>
              </a:spcBef>
              <a:buNone/>
              <a:defRPr sz="6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he-IL" sz="4000" b="1" dirty="0" smtClean="0"/>
              <a:t>בעתיד:</a:t>
            </a:r>
            <a:endParaRPr lang="he-IL" sz="4000" b="1" dirty="0"/>
          </a:p>
        </p:txBody>
      </p:sp>
    </p:spTree>
    <p:extLst>
      <p:ext uri="{BB962C8B-B14F-4D97-AF65-F5344CB8AC3E}">
        <p14:creationId xmlns:p14="http://schemas.microsoft.com/office/powerpoint/2010/main" val="2736888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458" y="-972512"/>
            <a:ext cx="9366658" cy="1945023"/>
          </a:xfrm>
        </p:spPr>
        <p:txBody>
          <a:bodyPr/>
          <a:lstStyle/>
          <a:p>
            <a:r>
              <a:rPr lang="he-IL" dirty="0" smtClean="0"/>
              <a:t>שרשרת המזון של המדיה..</a:t>
            </a:r>
            <a:endParaRPr lang="he-IL" dirty="0"/>
          </a:p>
        </p:txBody>
      </p:sp>
      <p:sp>
        <p:nvSpPr>
          <p:cNvPr id="3" name="Subtitle 2"/>
          <p:cNvSpPr>
            <a:spLocks noGrp="1"/>
          </p:cNvSpPr>
          <p:nvPr>
            <p:ph type="subTitle" idx="1"/>
          </p:nvPr>
        </p:nvSpPr>
        <p:spPr>
          <a:xfrm>
            <a:off x="7753258" y="3859074"/>
            <a:ext cx="2307355" cy="1388534"/>
          </a:xfrm>
        </p:spPr>
        <p:txBody>
          <a:bodyPr>
            <a:normAutofit/>
          </a:bodyPr>
          <a:lstStyle/>
          <a:p>
            <a:r>
              <a:rPr lang="he-IL" sz="3600" dirty="0" smtClean="0"/>
              <a:t>אתם...</a:t>
            </a:r>
            <a:endParaRPr lang="he-IL" sz="2800" dirty="0"/>
          </a:p>
        </p:txBody>
      </p:sp>
      <p:sp>
        <p:nvSpPr>
          <p:cNvPr id="6" name="Slide Number Placeholder 5"/>
          <p:cNvSpPr>
            <a:spLocks noGrp="1"/>
          </p:cNvSpPr>
          <p:nvPr>
            <p:ph type="sldNum" sz="quarter" idx="12"/>
          </p:nvPr>
        </p:nvSpPr>
        <p:spPr/>
        <p:txBody>
          <a:bodyPr/>
          <a:lstStyle/>
          <a:p>
            <a:fld id="{E1CFED25-79F6-46B9-85E7-89DDAC48458A}" type="slidenum">
              <a:rPr lang="he-IL" smtClean="0"/>
              <a:t>3</a:t>
            </a:fld>
            <a:endParaRPr lang="he-IL" dirty="0"/>
          </a:p>
        </p:txBody>
      </p:sp>
      <p:pic>
        <p:nvPicPr>
          <p:cNvPr id="10" name="Picture 9"/>
          <p:cNvPicPr>
            <a:picLocks noChangeAspect="1"/>
          </p:cNvPicPr>
          <p:nvPr/>
        </p:nvPicPr>
        <p:blipFill>
          <a:blip r:embed="rId3"/>
          <a:stretch>
            <a:fillRect/>
          </a:stretch>
        </p:blipFill>
        <p:spPr>
          <a:xfrm>
            <a:off x="4376737" y="3913614"/>
            <a:ext cx="2543175" cy="1800225"/>
          </a:xfrm>
          <a:prstGeom prst="rect">
            <a:avLst/>
          </a:prstGeom>
        </p:spPr>
      </p:pic>
      <p:sp>
        <p:nvSpPr>
          <p:cNvPr id="12" name="Subtitle 2"/>
          <p:cNvSpPr txBox="1">
            <a:spLocks/>
          </p:cNvSpPr>
          <p:nvPr/>
        </p:nvSpPr>
        <p:spPr>
          <a:xfrm>
            <a:off x="3376704" y="1060251"/>
            <a:ext cx="3317466" cy="1627668"/>
          </a:xfrm>
          <a:prstGeom prst="rect">
            <a:avLst/>
          </a:prstGeom>
        </p:spPr>
        <p:txBody>
          <a:bodyPr vert="horz" lIns="91440" tIns="45720" rIns="91440" bIns="45720" rtlCol="0" anchor="t">
            <a:normAutofit/>
          </a:bodyPr>
          <a:lstStyle>
            <a:lvl1pPr marL="0" indent="0" algn="r" defTabSz="457200" rtl="1"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1"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1"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1"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he-IL" sz="4000" dirty="0" smtClean="0"/>
              <a:t>חברות</a:t>
            </a:r>
            <a:r>
              <a:rPr lang="en-US" sz="4000" dirty="0" smtClean="0"/>
              <a:t/>
            </a:r>
            <a:br>
              <a:rPr lang="en-US" sz="4000" dirty="0" smtClean="0"/>
            </a:br>
            <a:r>
              <a:rPr lang="he-IL" sz="4000" dirty="0" smtClean="0"/>
              <a:t>המדיה</a:t>
            </a:r>
            <a:endParaRPr lang="he-IL" sz="4000" dirty="0"/>
          </a:p>
        </p:txBody>
      </p:sp>
      <p:cxnSp>
        <p:nvCxnSpPr>
          <p:cNvPr id="13" name="Straight Arrow Connector 12"/>
          <p:cNvCxnSpPr/>
          <p:nvPr/>
        </p:nvCxnSpPr>
        <p:spPr>
          <a:xfrm flipH="1">
            <a:off x="7068778" y="4192841"/>
            <a:ext cx="1605961" cy="360500"/>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762750" y="1621321"/>
            <a:ext cx="1314450" cy="121755"/>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11"/>
          </p:nvPr>
        </p:nvSpPr>
        <p:spPr>
          <a:xfrm>
            <a:off x="5572278" y="6558439"/>
            <a:ext cx="5314644" cy="365125"/>
          </a:xfrm>
        </p:spPr>
        <p:txBody>
          <a:bodyPr/>
          <a:lstStyle>
            <a:lvl1pPr>
              <a:defRPr sz="1400" b="1"/>
            </a:lvl1pPr>
          </a:lstStyle>
          <a:p>
            <a:r>
              <a:rPr lang="he-IL" dirty="0" smtClean="0"/>
              <a:t>גלגל הצלה- מהפיכת הנוער. </a:t>
            </a:r>
            <a:r>
              <a:rPr lang="he-IL" dirty="0" err="1" smtClean="0"/>
              <a:t>מגינים</a:t>
            </a:r>
            <a:r>
              <a:rPr lang="he-IL" dirty="0" smtClean="0"/>
              <a:t> על האחים והאחיות שלנו!</a:t>
            </a:r>
            <a:endParaRPr lang="he-IL" dirty="0"/>
          </a:p>
        </p:txBody>
      </p:sp>
      <p:pic>
        <p:nvPicPr>
          <p:cNvPr id="1028" name="Picture 4" descr="Create meme &quot;mad wolf, animals wolf , angry wolf photo&quot; - Pictures -  Meme-arsenal.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5189" y="1183698"/>
            <a:ext cx="276225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395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4126" y="2051245"/>
            <a:ext cx="8574622" cy="1081424"/>
          </a:xfrm>
        </p:spPr>
        <p:txBody>
          <a:bodyPr/>
          <a:lstStyle/>
          <a:p>
            <a:r>
              <a:rPr lang="he-IL" dirty="0" smtClean="0"/>
              <a:t>המצב היום..</a:t>
            </a:r>
            <a:endParaRPr lang="he-IL" dirty="0"/>
          </a:p>
        </p:txBody>
      </p:sp>
      <p:sp>
        <p:nvSpPr>
          <p:cNvPr id="3" name="Subtitle 2"/>
          <p:cNvSpPr>
            <a:spLocks noGrp="1"/>
          </p:cNvSpPr>
          <p:nvPr>
            <p:ph type="subTitle" idx="1"/>
          </p:nvPr>
        </p:nvSpPr>
        <p:spPr>
          <a:xfrm>
            <a:off x="6457950" y="3996267"/>
            <a:ext cx="5045072" cy="1388534"/>
          </a:xfrm>
        </p:spPr>
        <p:txBody>
          <a:bodyPr>
            <a:normAutofit/>
          </a:bodyPr>
          <a:lstStyle/>
          <a:p>
            <a:r>
              <a:rPr lang="he-IL" sz="2800" dirty="0" smtClean="0"/>
              <a:t>סרטון </a:t>
            </a:r>
            <a:r>
              <a:rPr lang="he-IL" sz="2800" dirty="0" smtClean="0"/>
              <a:t>של </a:t>
            </a:r>
            <a:r>
              <a:rPr lang="he-IL" sz="2800" dirty="0" smtClean="0">
                <a:hlinkClick r:id="rId3"/>
              </a:rPr>
              <a:t>גלגל הצלה </a:t>
            </a:r>
            <a:r>
              <a:rPr lang="en-US" sz="2800" smtClean="0"/>
              <a:t/>
            </a:r>
            <a:br>
              <a:rPr lang="en-US" sz="2800" smtClean="0"/>
            </a:br>
            <a:endParaRPr lang="he-IL" sz="2800" dirty="0"/>
          </a:p>
        </p:txBody>
      </p:sp>
      <p:sp>
        <p:nvSpPr>
          <p:cNvPr id="6" name="Slide Number Placeholder 5"/>
          <p:cNvSpPr>
            <a:spLocks noGrp="1"/>
          </p:cNvSpPr>
          <p:nvPr>
            <p:ph type="sldNum" sz="quarter" idx="12"/>
          </p:nvPr>
        </p:nvSpPr>
        <p:spPr/>
        <p:txBody>
          <a:bodyPr/>
          <a:lstStyle/>
          <a:p>
            <a:fld id="{E1CFED25-79F6-46B9-85E7-89DDAC48458A}" type="slidenum">
              <a:rPr lang="he-IL" smtClean="0"/>
              <a:t>4</a:t>
            </a:fld>
            <a:endParaRPr lang="he-IL"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7340265" cy="6248400"/>
          </a:xfrm>
          <a:prstGeom prst="rect">
            <a:avLst/>
          </a:prstGeom>
        </p:spPr>
      </p:pic>
    </p:spTree>
    <p:extLst>
      <p:ext uri="{BB962C8B-B14F-4D97-AF65-F5344CB8AC3E}">
        <p14:creationId xmlns:p14="http://schemas.microsoft.com/office/powerpoint/2010/main" val="545359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52925" y="424392"/>
            <a:ext cx="5045072" cy="1388534"/>
          </a:xfrm>
        </p:spPr>
        <p:txBody>
          <a:bodyPr>
            <a:normAutofit/>
          </a:bodyPr>
          <a:lstStyle/>
          <a:p>
            <a:r>
              <a:rPr lang="he-IL" sz="5400" dirty="0" smtClean="0">
                <a:solidFill>
                  <a:schemeClr val="accent6">
                    <a:lumMod val="50000"/>
                  </a:schemeClr>
                </a:solidFill>
              </a:rPr>
              <a:t>בריחה מהמציאות</a:t>
            </a:r>
          </a:p>
          <a:p>
            <a:endParaRPr lang="he-IL" sz="5400" dirty="0"/>
          </a:p>
        </p:txBody>
      </p:sp>
      <p:sp>
        <p:nvSpPr>
          <p:cNvPr id="6" name="Slide Number Placeholder 5"/>
          <p:cNvSpPr>
            <a:spLocks noGrp="1"/>
          </p:cNvSpPr>
          <p:nvPr>
            <p:ph type="sldNum" sz="quarter" idx="12"/>
          </p:nvPr>
        </p:nvSpPr>
        <p:spPr/>
        <p:txBody>
          <a:bodyPr/>
          <a:lstStyle/>
          <a:p>
            <a:fld id="{E1CFED25-79F6-46B9-85E7-89DDAC48458A}" type="slidenum">
              <a:rPr lang="he-IL" smtClean="0"/>
              <a:t>5</a:t>
            </a:fld>
            <a:endParaRPr lang="he-IL" dirty="0"/>
          </a:p>
        </p:txBody>
      </p:sp>
      <p:sp>
        <p:nvSpPr>
          <p:cNvPr id="5" name="Footer Placeholder 4"/>
          <p:cNvSpPr>
            <a:spLocks noGrp="1"/>
          </p:cNvSpPr>
          <p:nvPr>
            <p:ph type="ftr" sz="quarter" idx="11"/>
          </p:nvPr>
        </p:nvSpPr>
        <p:spPr>
          <a:xfrm>
            <a:off x="5561012" y="6492875"/>
            <a:ext cx="5314644" cy="365125"/>
          </a:xfrm>
        </p:spPr>
        <p:txBody>
          <a:bodyPr/>
          <a:lstStyle>
            <a:lvl1pPr>
              <a:defRPr sz="1400" b="1"/>
            </a:lvl1pPr>
          </a:lstStyle>
          <a:p>
            <a:r>
              <a:rPr lang="he-IL" dirty="0" smtClean="0"/>
              <a:t>גלגל הצלה- מהפיכת הנוער. </a:t>
            </a:r>
            <a:r>
              <a:rPr lang="he-IL" dirty="0" err="1" smtClean="0"/>
              <a:t>מגינים</a:t>
            </a:r>
            <a:r>
              <a:rPr lang="he-IL" dirty="0" smtClean="0"/>
              <a:t> על האחים והאחיות שלנו!</a:t>
            </a:r>
            <a:endParaRPr lang="he-IL" dirty="0"/>
          </a:p>
        </p:txBody>
      </p:sp>
      <p:sp>
        <p:nvSpPr>
          <p:cNvPr id="4" name="AutoShape 2" descr="Jump Off A Cliff With A Rope, Mountain, Sea, Nature, Stock Photo, Picture  And Royalty Free Image. Image 371877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8" name="Picture 7"/>
          <p:cNvPicPr>
            <a:picLocks noChangeAspect="1"/>
          </p:cNvPicPr>
          <p:nvPr/>
        </p:nvPicPr>
        <p:blipFill>
          <a:blip r:embed="rId3"/>
          <a:stretch>
            <a:fillRect/>
          </a:stretch>
        </p:blipFill>
        <p:spPr>
          <a:xfrm>
            <a:off x="1400175" y="1470198"/>
            <a:ext cx="2952750" cy="4413077"/>
          </a:xfrm>
          <a:prstGeom prst="rect">
            <a:avLst/>
          </a:prstGeom>
        </p:spPr>
      </p:pic>
      <p:sp>
        <p:nvSpPr>
          <p:cNvPr id="9" name="Subtitle 2"/>
          <p:cNvSpPr txBox="1">
            <a:spLocks/>
          </p:cNvSpPr>
          <p:nvPr/>
        </p:nvSpPr>
        <p:spPr>
          <a:xfrm>
            <a:off x="5561011" y="2124075"/>
            <a:ext cx="6430963" cy="4368800"/>
          </a:xfrm>
          <a:prstGeom prst="rect">
            <a:avLst/>
          </a:prstGeom>
        </p:spPr>
        <p:txBody>
          <a:bodyPr vert="horz" lIns="91440" tIns="45720" rIns="91440" bIns="45720" rtlCol="0" anchor="t">
            <a:normAutofit/>
          </a:bodyPr>
          <a:lstStyle>
            <a:lvl1pPr marL="0" indent="0" algn="r" defTabSz="457200" rtl="1"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1"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1"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1"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he-IL" sz="3600" dirty="0" smtClean="0"/>
              <a:t>פוגע ב:</a:t>
            </a:r>
            <a:r>
              <a:rPr lang="en-US" sz="3600" dirty="0" smtClean="0"/>
              <a:t/>
            </a:r>
            <a:br>
              <a:rPr lang="en-US" sz="3600" dirty="0" smtClean="0"/>
            </a:br>
            <a:r>
              <a:rPr lang="he-IL" sz="3600" dirty="0" smtClean="0"/>
              <a:t>1. יכולת להתמודד עם קשיים.</a:t>
            </a:r>
          </a:p>
          <a:p>
            <a:r>
              <a:rPr lang="he-IL" sz="3600" dirty="0" smtClean="0"/>
              <a:t>2. בשאיפות</a:t>
            </a:r>
          </a:p>
          <a:p>
            <a:r>
              <a:rPr lang="he-IL" sz="3600" dirty="0" smtClean="0"/>
              <a:t>3. ביצוע מטלות יומיומיות</a:t>
            </a:r>
            <a:endParaRPr lang="he-IL" sz="3600" dirty="0"/>
          </a:p>
        </p:txBody>
      </p:sp>
    </p:spTree>
    <p:extLst>
      <p:ext uri="{BB962C8B-B14F-4D97-AF65-F5344CB8AC3E}">
        <p14:creationId xmlns:p14="http://schemas.microsoft.com/office/powerpoint/2010/main" val="3676402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00450" y="424392"/>
            <a:ext cx="5797547" cy="1388534"/>
          </a:xfrm>
        </p:spPr>
        <p:txBody>
          <a:bodyPr>
            <a:normAutofit fontScale="85000" lnSpcReduction="20000"/>
          </a:bodyPr>
          <a:lstStyle/>
          <a:p>
            <a:r>
              <a:rPr lang="he-IL" sz="5400" dirty="0" smtClean="0">
                <a:solidFill>
                  <a:schemeClr val="accent6">
                    <a:lumMod val="50000"/>
                  </a:schemeClr>
                </a:solidFill>
              </a:rPr>
              <a:t>תודעת המציאות-הציפיות שלי מהעולם</a:t>
            </a:r>
          </a:p>
          <a:p>
            <a:endParaRPr lang="he-IL" sz="5400" dirty="0"/>
          </a:p>
        </p:txBody>
      </p:sp>
      <p:sp>
        <p:nvSpPr>
          <p:cNvPr id="6" name="Slide Number Placeholder 5"/>
          <p:cNvSpPr>
            <a:spLocks noGrp="1"/>
          </p:cNvSpPr>
          <p:nvPr>
            <p:ph type="sldNum" sz="quarter" idx="12"/>
          </p:nvPr>
        </p:nvSpPr>
        <p:spPr/>
        <p:txBody>
          <a:bodyPr/>
          <a:lstStyle/>
          <a:p>
            <a:fld id="{E1CFED25-79F6-46B9-85E7-89DDAC48458A}" type="slidenum">
              <a:rPr lang="he-IL" smtClean="0"/>
              <a:t>6</a:t>
            </a:fld>
            <a:endParaRPr lang="he-IL" dirty="0"/>
          </a:p>
        </p:txBody>
      </p:sp>
      <p:sp>
        <p:nvSpPr>
          <p:cNvPr id="5" name="Footer Placeholder 4"/>
          <p:cNvSpPr>
            <a:spLocks noGrp="1"/>
          </p:cNvSpPr>
          <p:nvPr>
            <p:ph type="ftr" sz="quarter" idx="11"/>
          </p:nvPr>
        </p:nvSpPr>
        <p:spPr>
          <a:xfrm>
            <a:off x="5561012" y="6492875"/>
            <a:ext cx="5314644" cy="365125"/>
          </a:xfrm>
        </p:spPr>
        <p:txBody>
          <a:bodyPr/>
          <a:lstStyle>
            <a:lvl1pPr>
              <a:defRPr sz="1400" b="1"/>
            </a:lvl1pPr>
          </a:lstStyle>
          <a:p>
            <a:r>
              <a:rPr lang="he-IL" dirty="0" smtClean="0"/>
              <a:t>גלגל הצלה- מהפיכת הנוער. </a:t>
            </a:r>
            <a:r>
              <a:rPr lang="he-IL" dirty="0" err="1" smtClean="0"/>
              <a:t>מגינים</a:t>
            </a:r>
            <a:r>
              <a:rPr lang="he-IL" dirty="0" smtClean="0"/>
              <a:t> על האחים והאחיות שלנו!</a:t>
            </a:r>
            <a:endParaRPr lang="he-IL" dirty="0"/>
          </a:p>
        </p:txBody>
      </p:sp>
      <p:sp>
        <p:nvSpPr>
          <p:cNvPr id="4" name="AutoShape 2" descr="Jump Off A Cliff With A Rope, Mountain, Sea, Nature, Stock Photo, Picture  And Royalty Free Image. Image 371877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Subtitle 2"/>
          <p:cNvSpPr txBox="1">
            <a:spLocks/>
          </p:cNvSpPr>
          <p:nvPr/>
        </p:nvSpPr>
        <p:spPr>
          <a:xfrm>
            <a:off x="5561011" y="2124075"/>
            <a:ext cx="6430963" cy="4368800"/>
          </a:xfrm>
          <a:prstGeom prst="rect">
            <a:avLst/>
          </a:prstGeom>
        </p:spPr>
        <p:txBody>
          <a:bodyPr vert="horz" lIns="91440" tIns="45720" rIns="91440" bIns="45720" rtlCol="0" anchor="t">
            <a:normAutofit/>
          </a:bodyPr>
          <a:lstStyle>
            <a:lvl1pPr marL="0" indent="0" algn="r" defTabSz="457200" rtl="1"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1"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1"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1"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he-IL" sz="3600" dirty="0" smtClean="0"/>
              <a:t>תוצאות:</a:t>
            </a:r>
            <a:r>
              <a:rPr lang="en-US" sz="3600" dirty="0" smtClean="0"/>
              <a:t/>
            </a:r>
            <a:br>
              <a:rPr lang="en-US" sz="3600" dirty="0" smtClean="0"/>
            </a:br>
            <a:r>
              <a:rPr lang="he-IL" sz="3600" dirty="0" smtClean="0"/>
              <a:t>1. תסכול</a:t>
            </a:r>
          </a:p>
          <a:p>
            <a:r>
              <a:rPr lang="he-IL" sz="3600" dirty="0" smtClean="0"/>
              <a:t>2. עצב וחוסר שמחה בהישגים</a:t>
            </a:r>
            <a:r>
              <a:rPr lang="en-US" sz="3600" dirty="0" smtClean="0"/>
              <a:t/>
            </a:r>
            <a:br>
              <a:rPr lang="en-US" sz="3600" dirty="0" smtClean="0"/>
            </a:br>
            <a:r>
              <a:rPr lang="he-IL" sz="3600" dirty="0" smtClean="0"/>
              <a:t>3. חוסר הערכה ובטחון עצמי</a:t>
            </a:r>
          </a:p>
          <a:p>
            <a:r>
              <a:rPr lang="he-IL" sz="3600" dirty="0" smtClean="0"/>
              <a:t>4. נקודת </a:t>
            </a:r>
            <a:r>
              <a:rPr lang="he-IL" sz="3600" dirty="0"/>
              <a:t>הערכה </a:t>
            </a:r>
            <a:r>
              <a:rPr lang="he-IL" sz="3600" dirty="0" smtClean="0"/>
              <a:t>חיצונית, נמדד מול 	אחרים בכל תחום כל הזמן.</a:t>
            </a:r>
          </a:p>
        </p:txBody>
      </p:sp>
    </p:spTree>
    <p:extLst>
      <p:ext uri="{BB962C8B-B14F-4D97-AF65-F5344CB8AC3E}">
        <p14:creationId xmlns:p14="http://schemas.microsoft.com/office/powerpoint/2010/main" val="846851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52925" y="424392"/>
            <a:ext cx="5045072" cy="1388534"/>
          </a:xfrm>
        </p:spPr>
        <p:txBody>
          <a:bodyPr>
            <a:normAutofit/>
          </a:bodyPr>
          <a:lstStyle/>
          <a:p>
            <a:r>
              <a:rPr lang="he-IL" sz="5400" dirty="0" smtClean="0">
                <a:solidFill>
                  <a:schemeClr val="accent6">
                    <a:lumMod val="50000"/>
                  </a:schemeClr>
                </a:solidFill>
              </a:rPr>
              <a:t>גניבת תשומת הלב</a:t>
            </a:r>
          </a:p>
          <a:p>
            <a:endParaRPr lang="he-IL" sz="5400" dirty="0"/>
          </a:p>
        </p:txBody>
      </p:sp>
      <p:sp>
        <p:nvSpPr>
          <p:cNvPr id="6" name="Slide Number Placeholder 5"/>
          <p:cNvSpPr>
            <a:spLocks noGrp="1"/>
          </p:cNvSpPr>
          <p:nvPr>
            <p:ph type="sldNum" sz="quarter" idx="12"/>
          </p:nvPr>
        </p:nvSpPr>
        <p:spPr/>
        <p:txBody>
          <a:bodyPr/>
          <a:lstStyle/>
          <a:p>
            <a:fld id="{E1CFED25-79F6-46B9-85E7-89DDAC48458A}" type="slidenum">
              <a:rPr lang="he-IL" smtClean="0"/>
              <a:t>7</a:t>
            </a:fld>
            <a:endParaRPr lang="he-IL" dirty="0"/>
          </a:p>
        </p:txBody>
      </p:sp>
      <p:sp>
        <p:nvSpPr>
          <p:cNvPr id="5" name="Footer Placeholder 4"/>
          <p:cNvSpPr>
            <a:spLocks noGrp="1"/>
          </p:cNvSpPr>
          <p:nvPr>
            <p:ph type="ftr" sz="quarter" idx="11"/>
          </p:nvPr>
        </p:nvSpPr>
        <p:spPr>
          <a:xfrm>
            <a:off x="5561012" y="6492875"/>
            <a:ext cx="5314644" cy="365125"/>
          </a:xfrm>
        </p:spPr>
        <p:txBody>
          <a:bodyPr/>
          <a:lstStyle>
            <a:lvl1pPr>
              <a:defRPr sz="1400" b="1"/>
            </a:lvl1pPr>
          </a:lstStyle>
          <a:p>
            <a:r>
              <a:rPr lang="he-IL" dirty="0" smtClean="0"/>
              <a:t>גלגל הצלה- מהפיכת הנוער. </a:t>
            </a:r>
            <a:r>
              <a:rPr lang="he-IL" dirty="0" err="1" smtClean="0"/>
              <a:t>מגינים</a:t>
            </a:r>
            <a:r>
              <a:rPr lang="he-IL" dirty="0" smtClean="0"/>
              <a:t> על האחים והאחיות שלנו!</a:t>
            </a:r>
            <a:endParaRPr lang="he-IL" dirty="0"/>
          </a:p>
        </p:txBody>
      </p:sp>
      <p:sp>
        <p:nvSpPr>
          <p:cNvPr id="4" name="AutoShape 2" descr="Jump Off A Cliff With A Rope, Mountain, Sea, Nature, Stock Photo, Picture  And Royalty Free Image. Image 371877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Subtitle 2"/>
          <p:cNvSpPr txBox="1">
            <a:spLocks/>
          </p:cNvSpPr>
          <p:nvPr/>
        </p:nvSpPr>
        <p:spPr>
          <a:xfrm>
            <a:off x="5561011" y="2124075"/>
            <a:ext cx="6430963" cy="4368800"/>
          </a:xfrm>
          <a:prstGeom prst="rect">
            <a:avLst/>
          </a:prstGeom>
        </p:spPr>
        <p:txBody>
          <a:bodyPr vert="horz" lIns="91440" tIns="45720" rIns="91440" bIns="45720" rtlCol="0" anchor="t">
            <a:normAutofit/>
          </a:bodyPr>
          <a:lstStyle>
            <a:lvl1pPr marL="0" indent="0" algn="r" defTabSz="457200" rtl="1"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1"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1"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1"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he-IL" sz="3600" dirty="0" smtClean="0"/>
              <a:t>תוצאות:</a:t>
            </a:r>
            <a:r>
              <a:rPr lang="en-US" sz="3600" dirty="0" smtClean="0"/>
              <a:t/>
            </a:r>
            <a:br>
              <a:rPr lang="en-US" sz="3600" dirty="0" smtClean="0"/>
            </a:br>
            <a:r>
              <a:rPr lang="he-IL" sz="3600" dirty="0" smtClean="0"/>
              <a:t>1. פוגע ביכולת הריכוז</a:t>
            </a:r>
          </a:p>
          <a:p>
            <a:r>
              <a:rPr lang="he-IL" sz="3600" dirty="0" smtClean="0"/>
              <a:t>2. גורם לכעס וחוסר רוגע</a:t>
            </a:r>
            <a:endParaRPr lang="en-US" sz="3600" dirty="0" smtClean="0"/>
          </a:p>
          <a:p>
            <a:r>
              <a:rPr lang="he-IL" sz="3600" dirty="0" smtClean="0"/>
              <a:t>3. ירידה במקוריות</a:t>
            </a:r>
          </a:p>
        </p:txBody>
      </p:sp>
    </p:spTree>
    <p:extLst>
      <p:ext uri="{BB962C8B-B14F-4D97-AF65-F5344CB8AC3E}">
        <p14:creationId xmlns:p14="http://schemas.microsoft.com/office/powerpoint/2010/main" val="3628277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52925" y="424392"/>
            <a:ext cx="5045072" cy="1388534"/>
          </a:xfrm>
        </p:spPr>
        <p:txBody>
          <a:bodyPr>
            <a:normAutofit fontScale="92500" lnSpcReduction="20000"/>
          </a:bodyPr>
          <a:lstStyle/>
          <a:p>
            <a:r>
              <a:rPr lang="he-IL" sz="5400" dirty="0" smtClean="0">
                <a:solidFill>
                  <a:schemeClr val="accent6">
                    <a:lumMod val="50000"/>
                  </a:schemeClr>
                </a:solidFill>
              </a:rPr>
              <a:t>סף גירוי הולך וגדל</a:t>
            </a:r>
            <a:r>
              <a:rPr lang="en-US" sz="5400" dirty="0" smtClean="0">
                <a:solidFill>
                  <a:schemeClr val="accent6">
                    <a:lumMod val="50000"/>
                  </a:schemeClr>
                </a:solidFill>
              </a:rPr>
              <a:t/>
            </a:r>
            <a:br>
              <a:rPr lang="en-US" sz="5400" dirty="0" smtClean="0">
                <a:solidFill>
                  <a:schemeClr val="accent6">
                    <a:lumMod val="50000"/>
                  </a:schemeClr>
                </a:solidFill>
              </a:rPr>
            </a:br>
            <a:r>
              <a:rPr lang="he-IL" sz="5400" dirty="0" err="1" smtClean="0">
                <a:solidFill>
                  <a:schemeClr val="accent6">
                    <a:lumMod val="50000"/>
                  </a:schemeClr>
                </a:solidFill>
              </a:rPr>
              <a:t>מיידי</a:t>
            </a:r>
            <a:r>
              <a:rPr lang="he-IL" sz="5400" dirty="0" smtClean="0">
                <a:solidFill>
                  <a:schemeClr val="accent6">
                    <a:lumMod val="50000"/>
                  </a:schemeClr>
                </a:solidFill>
              </a:rPr>
              <a:t> וחזק יותר.</a:t>
            </a:r>
          </a:p>
          <a:p>
            <a:endParaRPr lang="he-IL" sz="5400" dirty="0"/>
          </a:p>
        </p:txBody>
      </p:sp>
      <p:sp>
        <p:nvSpPr>
          <p:cNvPr id="6" name="Slide Number Placeholder 5"/>
          <p:cNvSpPr>
            <a:spLocks noGrp="1"/>
          </p:cNvSpPr>
          <p:nvPr>
            <p:ph type="sldNum" sz="quarter" idx="12"/>
          </p:nvPr>
        </p:nvSpPr>
        <p:spPr/>
        <p:txBody>
          <a:bodyPr/>
          <a:lstStyle/>
          <a:p>
            <a:fld id="{E1CFED25-79F6-46B9-85E7-89DDAC48458A}" type="slidenum">
              <a:rPr lang="he-IL" smtClean="0"/>
              <a:t>8</a:t>
            </a:fld>
            <a:endParaRPr lang="he-IL" dirty="0"/>
          </a:p>
        </p:txBody>
      </p:sp>
      <p:sp>
        <p:nvSpPr>
          <p:cNvPr id="5" name="Footer Placeholder 4"/>
          <p:cNvSpPr>
            <a:spLocks noGrp="1"/>
          </p:cNvSpPr>
          <p:nvPr>
            <p:ph type="ftr" sz="quarter" idx="11"/>
          </p:nvPr>
        </p:nvSpPr>
        <p:spPr>
          <a:xfrm>
            <a:off x="5561012" y="6492875"/>
            <a:ext cx="5314644" cy="365125"/>
          </a:xfrm>
        </p:spPr>
        <p:txBody>
          <a:bodyPr/>
          <a:lstStyle>
            <a:lvl1pPr>
              <a:defRPr sz="1400" b="1"/>
            </a:lvl1pPr>
          </a:lstStyle>
          <a:p>
            <a:r>
              <a:rPr lang="he-IL" dirty="0" smtClean="0"/>
              <a:t>גלגל הצלה- מהפיכת הנוער. </a:t>
            </a:r>
            <a:r>
              <a:rPr lang="he-IL" dirty="0" err="1" smtClean="0"/>
              <a:t>מגינים</a:t>
            </a:r>
            <a:r>
              <a:rPr lang="he-IL" dirty="0" smtClean="0"/>
              <a:t> על האחים והאחיות שלנו!</a:t>
            </a:r>
            <a:endParaRPr lang="he-IL" dirty="0"/>
          </a:p>
        </p:txBody>
      </p:sp>
      <p:sp>
        <p:nvSpPr>
          <p:cNvPr id="4" name="AutoShape 2" descr="Jump Off A Cliff With A Rope, Mountain, Sea, Nature, Stock Photo, Picture  And Royalty Free Image. Image 371877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Subtitle 2"/>
          <p:cNvSpPr txBox="1">
            <a:spLocks/>
          </p:cNvSpPr>
          <p:nvPr/>
        </p:nvSpPr>
        <p:spPr>
          <a:xfrm>
            <a:off x="5561011" y="2124075"/>
            <a:ext cx="6430963" cy="4368800"/>
          </a:xfrm>
          <a:prstGeom prst="rect">
            <a:avLst/>
          </a:prstGeom>
        </p:spPr>
        <p:txBody>
          <a:bodyPr vert="horz" lIns="91440" tIns="45720" rIns="91440" bIns="45720" rtlCol="0" anchor="t">
            <a:normAutofit/>
          </a:bodyPr>
          <a:lstStyle>
            <a:lvl1pPr marL="0" indent="0" algn="r" defTabSz="457200" rtl="1"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1"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1"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1"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1"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r>
              <a:rPr lang="he-IL" sz="3600" dirty="0" smtClean="0"/>
              <a:t>תוצאות:</a:t>
            </a:r>
            <a:r>
              <a:rPr lang="en-US" sz="3600" dirty="0" smtClean="0"/>
              <a:t/>
            </a:r>
            <a:br>
              <a:rPr lang="en-US" sz="3600" dirty="0" smtClean="0"/>
            </a:br>
            <a:r>
              <a:rPr lang="he-IL" sz="3600" dirty="0" smtClean="0"/>
              <a:t>1. איבוד ההנאה מדברים קטנים</a:t>
            </a:r>
          </a:p>
          <a:p>
            <a:r>
              <a:rPr lang="he-IL" sz="3600" dirty="0" smtClean="0"/>
              <a:t>2. חוסר סבלנות לתהליכים</a:t>
            </a:r>
            <a:r>
              <a:rPr lang="en-US" sz="3600" dirty="0" smtClean="0"/>
              <a:t/>
            </a:r>
            <a:br>
              <a:rPr lang="en-US" sz="3600" dirty="0" smtClean="0"/>
            </a:br>
            <a:r>
              <a:rPr lang="he-IL" sz="3600" dirty="0" smtClean="0"/>
              <a:t>3. אכזריות.. ראו </a:t>
            </a:r>
            <a:r>
              <a:rPr lang="he-IL" sz="3600" dirty="0" err="1" smtClean="0"/>
              <a:t>הכל</a:t>
            </a:r>
            <a:endParaRPr lang="he-IL" sz="3600" dirty="0" smtClean="0"/>
          </a:p>
          <a:p>
            <a:r>
              <a:rPr lang="he-IL" sz="3600" dirty="0" smtClean="0"/>
              <a:t>4. מתח תמידי</a:t>
            </a:r>
          </a:p>
        </p:txBody>
      </p:sp>
    </p:spTree>
    <p:extLst>
      <p:ext uri="{BB962C8B-B14F-4D97-AF65-F5344CB8AC3E}">
        <p14:creationId xmlns:p14="http://schemas.microsoft.com/office/powerpoint/2010/main" val="2126718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338" y="801543"/>
            <a:ext cx="7074687" cy="1152236"/>
          </a:xfrm>
        </p:spPr>
        <p:txBody>
          <a:bodyPr>
            <a:noAutofit/>
          </a:bodyPr>
          <a:lstStyle/>
          <a:p>
            <a:r>
              <a:rPr lang="he-IL" dirty="0" smtClean="0"/>
              <a:t>           במה התמכרות פוגעת? נתונים</a:t>
            </a:r>
            <a:endParaRPr lang="he-IL" dirty="0"/>
          </a:p>
        </p:txBody>
      </p:sp>
      <p:sp>
        <p:nvSpPr>
          <p:cNvPr id="5" name="TextBox 4"/>
          <p:cNvSpPr txBox="1"/>
          <p:nvPr/>
        </p:nvSpPr>
        <p:spPr>
          <a:xfrm>
            <a:off x="1202539" y="2419927"/>
            <a:ext cx="9284486" cy="3539430"/>
          </a:xfrm>
          <a:prstGeom prst="rect">
            <a:avLst/>
          </a:prstGeom>
          <a:noFill/>
        </p:spPr>
        <p:txBody>
          <a:bodyPr wrap="square" rtlCol="1">
            <a:spAutoFit/>
          </a:bodyPr>
          <a:lstStyle/>
          <a:p>
            <a:pPr marL="457200" lvl="0" indent="-457200">
              <a:buFont typeface="Arial" panose="020B0604020202020204" pitchFamily="34" charset="0"/>
              <a:buChar char="•"/>
            </a:pPr>
            <a:r>
              <a:rPr lang="he-IL" sz="3200" dirty="0" smtClean="0"/>
              <a:t>זוגיות </a:t>
            </a:r>
            <a:r>
              <a:rPr lang="he-IL" sz="3200" dirty="0"/>
              <a:t>(נמצאת אצל 56% ממקרי הגירושין</a:t>
            </a:r>
            <a:r>
              <a:rPr lang="he-IL" sz="3200" dirty="0" smtClean="0"/>
              <a:t>)</a:t>
            </a:r>
          </a:p>
          <a:p>
            <a:pPr marL="457200" lvl="0" indent="-457200">
              <a:buFont typeface="Arial" panose="020B0604020202020204" pitchFamily="34" charset="0"/>
              <a:buChar char="•"/>
            </a:pPr>
            <a:r>
              <a:rPr lang="he-IL" sz="3200" dirty="0" smtClean="0"/>
              <a:t>רווקות </a:t>
            </a:r>
            <a:r>
              <a:rPr lang="he-IL" sz="3200" dirty="0"/>
              <a:t>מאוחרת מאוד...</a:t>
            </a:r>
            <a:endParaRPr lang="en-US" sz="3200" dirty="0"/>
          </a:p>
          <a:p>
            <a:pPr marL="457200" lvl="0" indent="-457200">
              <a:buFont typeface="Arial" panose="020B0604020202020204" pitchFamily="34" charset="0"/>
              <a:buChar char="•"/>
            </a:pPr>
            <a:r>
              <a:rPr lang="he-IL" sz="3200" dirty="0" smtClean="0"/>
              <a:t>סובלים </a:t>
            </a:r>
            <a:r>
              <a:rPr lang="he-IL" sz="3200" dirty="0"/>
              <a:t>פי 2 </a:t>
            </a:r>
            <a:r>
              <a:rPr lang="he-IL" sz="3200" dirty="0" err="1"/>
              <a:t>מדכאון</a:t>
            </a:r>
            <a:r>
              <a:rPr lang="he-IL" sz="3200" dirty="0"/>
              <a:t>.</a:t>
            </a:r>
            <a:endParaRPr lang="en-US" sz="3200" dirty="0"/>
          </a:p>
          <a:p>
            <a:pPr marL="457200" lvl="0" indent="-457200">
              <a:buFont typeface="Arial" panose="020B0604020202020204" pitchFamily="34" charset="0"/>
              <a:buChar char="•"/>
            </a:pPr>
            <a:r>
              <a:rPr lang="he-IL" sz="3200" dirty="0" smtClean="0"/>
              <a:t>חוסר </a:t>
            </a:r>
            <a:r>
              <a:rPr lang="he-IL" sz="3200" dirty="0"/>
              <a:t>הנאה. נהנים רק מההתמכרות.</a:t>
            </a:r>
            <a:endParaRPr lang="en-US" sz="3200" dirty="0"/>
          </a:p>
          <a:p>
            <a:pPr marL="457200" lvl="0" indent="-457200">
              <a:buFont typeface="Arial" panose="020B0604020202020204" pitchFamily="34" charset="0"/>
              <a:buChar char="•"/>
            </a:pPr>
            <a:r>
              <a:rPr lang="he-IL" sz="3200" dirty="0" smtClean="0"/>
              <a:t>דימוי </a:t>
            </a:r>
            <a:r>
              <a:rPr lang="he-IL" sz="3200" dirty="0"/>
              <a:t>עצמי נמוך, חוסר אמונה בעצמך</a:t>
            </a:r>
            <a:r>
              <a:rPr lang="he-IL" sz="3200" dirty="0" smtClean="0"/>
              <a:t>.</a:t>
            </a:r>
          </a:p>
          <a:p>
            <a:pPr marL="457200" indent="-457200">
              <a:buFont typeface="Arial" panose="020B0604020202020204" pitchFamily="34" charset="0"/>
              <a:buChar char="•"/>
            </a:pPr>
            <a:r>
              <a:rPr lang="he-IL" sz="3200" dirty="0" smtClean="0"/>
              <a:t>גורמת לאבטלה</a:t>
            </a:r>
            <a:endParaRPr lang="en-US" sz="3200" dirty="0" smtClean="0"/>
          </a:p>
          <a:p>
            <a:pPr marL="457200" lvl="0" indent="-457200">
              <a:buFont typeface="Arial" panose="020B0604020202020204" pitchFamily="34" charset="0"/>
              <a:buChar char="•"/>
            </a:pPr>
            <a:r>
              <a:rPr lang="he-IL" sz="3200" dirty="0" smtClean="0"/>
              <a:t>מגבירה סיכוי לאובדנות</a:t>
            </a:r>
            <a:endParaRPr lang="en-US" sz="3200" dirty="0"/>
          </a:p>
        </p:txBody>
      </p:sp>
    </p:spTree>
    <p:extLst>
      <p:ext uri="{BB962C8B-B14F-4D97-AF65-F5344CB8AC3E}">
        <p14:creationId xmlns:p14="http://schemas.microsoft.com/office/powerpoint/2010/main" val="38574685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13203</TotalTime>
  <Words>824</Words>
  <Application>Microsoft Office PowerPoint</Application>
  <PresentationFormat>Widescreen</PresentationFormat>
  <Paragraphs>169</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Corbel</vt:lpstr>
      <vt:lpstr>Miriam</vt:lpstr>
      <vt:lpstr>Parallax</vt:lpstr>
      <vt:lpstr>גלגל הצלה!</vt:lpstr>
      <vt:lpstr>שלבים בהרצאה:</vt:lpstr>
      <vt:lpstr>שרשרת המזון של המדיה..</vt:lpstr>
      <vt:lpstr>המצב היום..</vt:lpstr>
      <vt:lpstr>PowerPoint Presentation</vt:lpstr>
      <vt:lpstr>PowerPoint Presentation</vt:lpstr>
      <vt:lpstr>PowerPoint Presentation</vt:lpstr>
      <vt:lpstr>PowerPoint Presentation</vt:lpstr>
      <vt:lpstr>           במה התמכרות פוגעת? נתונים</vt:lpstr>
      <vt:lpstr>PowerPoint Presentation</vt:lpstr>
      <vt:lpstr>מה זה התמכרות? איך מגיעים לשם? (בטעות)  למה עושים לנו את זה? (כסף...) </vt:lpstr>
      <vt:lpstr>           איך מונעים מהתמכרות?</vt:lpstr>
      <vt:lpstr>PowerPoint Presentation</vt:lpstr>
      <vt:lpstr>כלים להתמודדות- התמכרות</vt:lpstr>
      <vt:lpstr>כלים להתמודדות- התמכרות</vt:lpstr>
      <vt:lpstr>           כלים למניעה-פורנוגרפיה ואלימות</vt:lpstr>
      <vt:lpstr>           כלים למניעה-פורנוגרפיה ואלימות</vt:lpstr>
      <vt:lpstr>           כלים למניעה-פורנוגרפיה ואלימות</vt:lpstr>
      <vt:lpstr>           כלים להתגברות על התמכרות</vt:lpstr>
      <vt:lpstr>           נפגענו ברשת</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גלגל הצלה</dc:title>
  <dc:creator>user1</dc:creator>
  <cp:lastModifiedBy>user1</cp:lastModifiedBy>
  <cp:revision>194</cp:revision>
  <cp:lastPrinted>2021-05-25T16:08:49Z</cp:lastPrinted>
  <dcterms:created xsi:type="dcterms:W3CDTF">2021-04-22T09:10:32Z</dcterms:created>
  <dcterms:modified xsi:type="dcterms:W3CDTF">2021-07-25T07:52:14Z</dcterms:modified>
</cp:coreProperties>
</file>